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firstSlideNum="0"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447">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47"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91425" lIns="91425" spcFirstLastPara="1" rIns="91425" wrap="square" tIns="91425">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91425" lIns="91425" spcFirstLastPara="1" rIns="91425" wrap="square" tIns="91425">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MailGobbler9000"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spreadsheets/d/1SulvPZXw-SxbTrpIn-wtB6Wj_H4eWrKV_0V_pc1IldE/edit#gid=0"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news.theinventory.com/yes-eufy-is-making-a-smart-mailbox-now-1844840737" TargetMode="External"/><Relationship Id="rId3" Type="http://schemas.openxmlformats.org/officeDocument/2006/relationships/hyperlink" Target="https://files.slack.com/files-pri/T012492VCNT-F01FF4MH1V2/image.png"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p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Jackie</a:t>
            </a:r>
            <a:endParaRPr/>
          </a:p>
        </p:txBody>
      </p:sp>
      <p:sp>
        <p:nvSpPr>
          <p:cNvPr id="42" name="Google Shape;4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a9ae525f41_0_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a9ae525f41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Brendan</a:t>
            </a:r>
            <a:endParaRPr/>
          </a:p>
        </p:txBody>
      </p:sp>
      <p:sp>
        <p:nvSpPr>
          <p:cNvPr id="140" name="Google Shape;140;ga9ae525f41_0_7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a9f3537321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a9f353732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Jackie</a:t>
            </a:r>
            <a:endParaRPr/>
          </a:p>
          <a:p>
            <a:pPr indent="0" lvl="0" marL="0" rtl="0" algn="l">
              <a:spcBef>
                <a:spcPts val="0"/>
              </a:spcBef>
              <a:spcAft>
                <a:spcPts val="0"/>
              </a:spcAft>
              <a:buNone/>
            </a:pPr>
            <a:r>
              <a:rPr lang="en-US" u="sng">
                <a:solidFill>
                  <a:schemeClr val="hlink"/>
                </a:solidFill>
                <a:hlinkClick r:id="rId2"/>
              </a:rPr>
              <a:t>https://github.com/MailGobbler9000</a:t>
            </a:r>
            <a:endParaRPr/>
          </a:p>
          <a:p>
            <a:pPr indent="0" lvl="0" marL="0" rtl="0" algn="l">
              <a:spcBef>
                <a:spcPts val="0"/>
              </a:spcBef>
              <a:spcAft>
                <a:spcPts val="0"/>
              </a:spcAft>
              <a:buNone/>
            </a:pPr>
            <a:r>
              <a:t/>
            </a:r>
            <a:endParaRPr/>
          </a:p>
        </p:txBody>
      </p:sp>
      <p:sp>
        <p:nvSpPr>
          <p:cNvPr id="148" name="Google Shape;148;ga9f3537321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a9ae525f41_0_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a9ae525f4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Jackie</a:t>
            </a:r>
            <a:endParaRPr/>
          </a:p>
        </p:txBody>
      </p:sp>
      <p:sp>
        <p:nvSpPr>
          <p:cNvPr id="158" name="Google Shape;158;ga9ae525f41_0_5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a2995723d8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a2995723d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ga2995723d8_0_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a9ae525f41_0_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a9ae525f4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Adam</a:t>
            </a:r>
            <a:endParaRPr/>
          </a:p>
        </p:txBody>
      </p:sp>
      <p:sp>
        <p:nvSpPr>
          <p:cNvPr id="174" name="Google Shape;174;ga9ae525f41_0_1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a234e135d8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a234e135d8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ga234e135d8_0_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a2995723d8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a2995723d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Luan</a:t>
            </a:r>
            <a:endParaRPr/>
          </a:p>
        </p:txBody>
      </p:sp>
      <p:sp>
        <p:nvSpPr>
          <p:cNvPr id="191" name="Google Shape;191;ga2995723d8_2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a217b97fef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a217b97f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Luan</a:t>
            </a:r>
            <a:endParaRPr/>
          </a:p>
        </p:txBody>
      </p:sp>
      <p:sp>
        <p:nvSpPr>
          <p:cNvPr id="199" name="Google Shape;199;ga217b97fef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a217b97fef_0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a217b97fe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Luan</a:t>
            </a:r>
            <a:endParaRPr/>
          </a:p>
        </p:txBody>
      </p:sp>
      <p:sp>
        <p:nvSpPr>
          <p:cNvPr id="207" name="Google Shape;207;ga217b97fef_0_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a217b97fef_0_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a217b97fe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Luan</a:t>
            </a:r>
            <a:endParaRPr/>
          </a:p>
        </p:txBody>
      </p:sp>
      <p:sp>
        <p:nvSpPr>
          <p:cNvPr id="215" name="Google Shape;215;ga217b97fef_0_1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a9ae525f41_0_4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a9ae525f41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Luan</a:t>
            </a:r>
            <a:endParaRPr/>
          </a:p>
        </p:txBody>
      </p:sp>
      <p:sp>
        <p:nvSpPr>
          <p:cNvPr id="58" name="Google Shape;58;ga9ae525f41_0_4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a2995723d8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a2995723d8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Luan</a:t>
            </a:r>
            <a:endParaRPr/>
          </a:p>
        </p:txBody>
      </p:sp>
      <p:sp>
        <p:nvSpPr>
          <p:cNvPr id="223" name="Google Shape;223;ga2995723d8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a217b97fef_0_7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a217b97fef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Adam</a:t>
            </a:r>
            <a:endParaRPr/>
          </a:p>
        </p:txBody>
      </p:sp>
      <p:sp>
        <p:nvSpPr>
          <p:cNvPr id="233" name="Google Shape;233;ga217b97fef_0_77: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a9ae525f41_0_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a9ae525f4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Adam</a:t>
            </a:r>
            <a:endParaRPr/>
          </a:p>
        </p:txBody>
      </p:sp>
      <p:sp>
        <p:nvSpPr>
          <p:cNvPr id="248" name="Google Shape;248;ga9ae525f41_0_1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a217b97fef_1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a217b97fef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Luan</a:t>
            </a:r>
            <a:endParaRPr/>
          </a:p>
        </p:txBody>
      </p:sp>
      <p:sp>
        <p:nvSpPr>
          <p:cNvPr id="275" name="Google Shape;275;ga217b97fef_1_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a217b97fef_0_6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a217b97fef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Luan</a:t>
            </a:r>
            <a:endParaRPr/>
          </a:p>
        </p:txBody>
      </p:sp>
      <p:sp>
        <p:nvSpPr>
          <p:cNvPr id="283" name="Google Shape;283;ga217b97fef_0_6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a217b97fef_0_9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a217b97fef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Jackie</a:t>
            </a:r>
            <a:endParaRPr/>
          </a:p>
          <a:p>
            <a:pPr indent="0" lvl="0" marL="0" rtl="0" algn="l">
              <a:spcBef>
                <a:spcPts val="0"/>
              </a:spcBef>
              <a:spcAft>
                <a:spcPts val="0"/>
              </a:spcAft>
              <a:buClr>
                <a:schemeClr val="dk1"/>
              </a:buClr>
              <a:buSzPts val="1100"/>
              <a:buFont typeface="Arial"/>
              <a:buNone/>
            </a:pPr>
            <a:r>
              <a:rPr lang="en-US" u="sng">
                <a:solidFill>
                  <a:srgbClr val="D01010"/>
                </a:solidFill>
                <a:hlinkClick r:id="rId2">
                  <a:extLst>
                    <a:ext uri="{A12FA001-AC4F-418D-AE19-62706E023703}">
                      <ahyp:hlinkClr val="tx"/>
                    </a:ext>
                  </a:extLst>
                </a:hlinkClick>
              </a:rPr>
              <a:t>https://docs.google.com/spreadsheets/d/1SulvPZXw-SxbTrpIn-wtB6Wj_H4eWrKV_0V_pc1IldE/edit#gid=0</a:t>
            </a:r>
            <a:endParaRPr/>
          </a:p>
        </p:txBody>
      </p:sp>
      <p:sp>
        <p:nvSpPr>
          <p:cNvPr id="291" name="Google Shape;291;ga217b97fef_0_98: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a217b97fef_0_9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a217b97fef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Brendan</a:t>
            </a:r>
            <a:endParaRPr/>
          </a:p>
        </p:txBody>
      </p:sp>
      <p:sp>
        <p:nvSpPr>
          <p:cNvPr id="299" name="Google Shape;299;ga217b97fef_0_9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9a5ca0a96d_4_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9a5ca0a96d_4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Jackie</a:t>
            </a:r>
            <a:endParaRPr/>
          </a:p>
        </p:txBody>
      </p:sp>
      <p:sp>
        <p:nvSpPr>
          <p:cNvPr id="307" name="Google Shape;307;g9a5ca0a96d_4_2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Jackie</a:t>
            </a:r>
            <a:endParaRPr/>
          </a:p>
        </p:txBody>
      </p:sp>
      <p:sp>
        <p:nvSpPr>
          <p:cNvPr id="313" name="Google Shape;313;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a773c6aacc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a773c6aac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Jackie</a:t>
            </a:r>
            <a:endParaRPr/>
          </a:p>
        </p:txBody>
      </p:sp>
      <p:sp>
        <p:nvSpPr>
          <p:cNvPr id="67" name="Google Shape;67;ga773c6aacc_1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a773c6aacc_1_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a773c6aac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Source; fits 98% of packages: </a:t>
            </a:r>
            <a:r>
              <a:rPr lang="en-US" u="sng">
                <a:solidFill>
                  <a:schemeClr val="hlink"/>
                </a:solidFill>
                <a:hlinkClick r:id="rId2"/>
              </a:rPr>
              <a:t>https://news.theinventory.com/yes-eufy-is-making-a-smart-mailbox-now-1844840737</a:t>
            </a:r>
            <a:endParaRPr/>
          </a:p>
          <a:p>
            <a:pPr indent="0" lvl="0" marL="0" rtl="0" algn="l">
              <a:spcBef>
                <a:spcPts val="0"/>
              </a:spcBef>
              <a:spcAft>
                <a:spcPts val="0"/>
              </a:spcAft>
              <a:buNone/>
            </a:pPr>
            <a:r>
              <a:rPr lang="en-US" u="sng">
                <a:solidFill>
                  <a:schemeClr val="hlink"/>
                </a:solidFill>
                <a:hlinkClick r:id="rId3"/>
              </a:rPr>
              <a:t>https://files.slack.com/files-pri/T012492VCNT-F01FF4MH1V2/image.png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6" name="Google Shape;76;ga773c6aacc_1_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a773c6aacc_1_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a773c6aacc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Adam</a:t>
            </a:r>
            <a:endParaRPr/>
          </a:p>
        </p:txBody>
      </p:sp>
      <p:sp>
        <p:nvSpPr>
          <p:cNvPr id="88" name="Google Shape;88;ga773c6aacc_1_1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a773c6aacc_1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a773c6aacc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Luan </a:t>
            </a:r>
            <a:endParaRPr/>
          </a:p>
        </p:txBody>
      </p:sp>
      <p:sp>
        <p:nvSpPr>
          <p:cNvPr id="99" name="Google Shape;99;ga773c6aacc_1_1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a773c6aacc_1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a773c6aacc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Brendan</a:t>
            </a:r>
            <a:endParaRPr/>
          </a:p>
        </p:txBody>
      </p:sp>
      <p:sp>
        <p:nvSpPr>
          <p:cNvPr id="111" name="Google Shape;111;ga773c6aacc_1_2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a773c6aacc_1_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a773c6aacc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Brendan</a:t>
            </a:r>
            <a:endParaRPr/>
          </a:p>
        </p:txBody>
      </p:sp>
      <p:sp>
        <p:nvSpPr>
          <p:cNvPr id="123" name="Google Shape;123;ga773c6aacc_1_2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a9ae525f41_0_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a9ae525f4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Brendan</a:t>
            </a:r>
            <a:endParaRPr/>
          </a:p>
        </p:txBody>
      </p:sp>
      <p:sp>
        <p:nvSpPr>
          <p:cNvPr id="131" name="Google Shape;131;ga9ae525f41_0_55: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B">
  <p:cSld name="Title Slide_B">
    <p:bg>
      <p:bgPr>
        <a:solidFill>
          <a:schemeClr val="lt1"/>
        </a:solidFill>
      </p:bgPr>
    </p:bg>
    <p:spTree>
      <p:nvGrpSpPr>
        <p:cNvPr id="13" name="Shape 13"/>
        <p:cNvGrpSpPr/>
        <p:nvPr/>
      </p:nvGrpSpPr>
      <p:grpSpPr>
        <a:xfrm>
          <a:off x="0" y="0"/>
          <a:ext cx="0" cy="0"/>
          <a:chOff x="0" y="0"/>
          <a:chExt cx="0" cy="0"/>
        </a:xfrm>
      </p:grpSpPr>
      <p:pic>
        <p:nvPicPr>
          <p:cNvPr descr="15-0192_MG_1898-Edit.jpg" id="14" name="Google Shape;14;p2"/>
          <p:cNvPicPr preferRelativeResize="0"/>
          <p:nvPr/>
        </p:nvPicPr>
        <p:blipFill rotWithShape="1">
          <a:blip r:embed="rId2">
            <a:alphaModFix/>
          </a:blip>
          <a:srcRect b="0" l="0" r="0" t="0"/>
          <a:stretch/>
        </p:blipFill>
        <p:spPr>
          <a:xfrm>
            <a:off x="0" y="0"/>
            <a:ext cx="9144000" cy="5148072"/>
          </a:xfrm>
          <a:prstGeom prst="rect">
            <a:avLst/>
          </a:prstGeom>
          <a:noFill/>
          <a:ln>
            <a:noFill/>
          </a:ln>
        </p:spPr>
      </p:pic>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ogo">
  <p:cSld name="Logo">
    <p:spTree>
      <p:nvGrpSpPr>
        <p:cNvPr id="15" name="Shape 15"/>
        <p:cNvGrpSpPr/>
        <p:nvPr/>
      </p:nvGrpSpPr>
      <p:grpSpPr>
        <a:xfrm>
          <a:off x="0" y="0"/>
          <a:ext cx="0" cy="0"/>
          <a:chOff x="0" y="0"/>
          <a:chExt cx="0" cy="0"/>
        </a:xfrm>
      </p:grpSpPr>
      <p:sp>
        <p:nvSpPr>
          <p:cNvPr id="16" name="Google Shape;16;p3"/>
          <p:cNvSpPr/>
          <p:nvPr/>
        </p:nvSpPr>
        <p:spPr>
          <a:xfrm>
            <a:off x="5946223" y="0"/>
            <a:ext cx="3197777" cy="545042"/>
          </a:xfrm>
          <a:prstGeom prst="rect">
            <a:avLst/>
          </a:prstGeom>
          <a:solidFill>
            <a:srgbClr val="661023"/>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rial"/>
              <a:ea typeface="Arial"/>
              <a:cs typeface="Arial"/>
              <a:sym typeface="Arial"/>
            </a:endParaRPr>
          </a:p>
        </p:txBody>
      </p:sp>
      <p:pic>
        <p:nvPicPr>
          <p:cNvPr descr="wordmark2 white.png" id="17" name="Google Shape;17;p3"/>
          <p:cNvPicPr preferRelativeResize="0"/>
          <p:nvPr/>
        </p:nvPicPr>
        <p:blipFill rotWithShape="1">
          <a:blip r:embed="rId2">
            <a:alphaModFix/>
          </a:blip>
          <a:srcRect b="0" l="0" r="0" t="0"/>
          <a:stretch/>
        </p:blipFill>
        <p:spPr>
          <a:xfrm>
            <a:off x="7401612" y="171924"/>
            <a:ext cx="1485779" cy="188108"/>
          </a:xfrm>
          <a:prstGeom prst="rect">
            <a:avLst/>
          </a:prstGeom>
          <a:noFill/>
          <a:ln>
            <a:noFill/>
          </a:ln>
        </p:spPr>
      </p:pic>
      <p:sp>
        <p:nvSpPr>
          <p:cNvPr id="18" name="Google Shape;18;p3"/>
          <p:cNvSpPr/>
          <p:nvPr/>
        </p:nvSpPr>
        <p:spPr>
          <a:xfrm>
            <a:off x="1" y="4953000"/>
            <a:ext cx="9144000" cy="63499"/>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rial"/>
              <a:ea typeface="Arial"/>
              <a:cs typeface="Arial"/>
              <a:sym typeface="Arial"/>
            </a:endParaRPr>
          </a:p>
        </p:txBody>
      </p:sp>
      <p:sp>
        <p:nvSpPr>
          <p:cNvPr id="19" name="Google Shape;19;p3"/>
          <p:cNvSpPr/>
          <p:nvPr/>
        </p:nvSpPr>
        <p:spPr>
          <a:xfrm>
            <a:off x="1" y="5016499"/>
            <a:ext cx="9144000" cy="127001"/>
          </a:xfrm>
          <a:prstGeom prst="rect">
            <a:avLst/>
          </a:prstGeom>
          <a:solidFill>
            <a:srgbClr val="66102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rial"/>
              <a:ea typeface="Arial"/>
              <a:cs typeface="Arial"/>
              <a:sym typeface="Arial"/>
            </a:endParaRPr>
          </a:p>
        </p:txBody>
      </p:sp>
      <p:sp>
        <p:nvSpPr>
          <p:cNvPr id="20" name="Google Shape;20;p3"/>
          <p:cNvSpPr txBox="1"/>
          <p:nvPr>
            <p:ph idx="12" type="sldNum"/>
          </p:nvPr>
        </p:nvSpPr>
        <p:spPr>
          <a:xfrm>
            <a:off x="6774061" y="4688375"/>
            <a:ext cx="21336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Arial"/>
                <a:ea typeface="Arial"/>
                <a:cs typeface="Arial"/>
                <a:sym typeface="Arial"/>
              </a:defRPr>
            </a:lvl1pPr>
            <a:lvl2pPr indent="0" lvl="1" marL="0" marR="0" rtl="0" algn="r">
              <a:spcBef>
                <a:spcPts val="0"/>
              </a:spcBef>
              <a:buNone/>
              <a:defRPr sz="1200">
                <a:solidFill>
                  <a:srgbClr val="888888"/>
                </a:solidFill>
                <a:latin typeface="Arial"/>
                <a:ea typeface="Arial"/>
                <a:cs typeface="Arial"/>
                <a:sym typeface="Arial"/>
              </a:defRPr>
            </a:lvl2pPr>
            <a:lvl3pPr indent="0" lvl="2" marL="0" marR="0" rtl="0" algn="r">
              <a:spcBef>
                <a:spcPts val="0"/>
              </a:spcBef>
              <a:buNone/>
              <a:defRPr sz="1200">
                <a:solidFill>
                  <a:srgbClr val="888888"/>
                </a:solidFill>
                <a:latin typeface="Arial"/>
                <a:ea typeface="Arial"/>
                <a:cs typeface="Arial"/>
                <a:sym typeface="Arial"/>
              </a:defRPr>
            </a:lvl3pPr>
            <a:lvl4pPr indent="0" lvl="3" marL="0" marR="0" rtl="0" algn="r">
              <a:spcBef>
                <a:spcPts val="0"/>
              </a:spcBef>
              <a:buNone/>
              <a:defRPr sz="1200">
                <a:solidFill>
                  <a:srgbClr val="888888"/>
                </a:solidFill>
                <a:latin typeface="Arial"/>
                <a:ea typeface="Arial"/>
                <a:cs typeface="Arial"/>
                <a:sym typeface="Arial"/>
              </a:defRPr>
            </a:lvl4pPr>
            <a:lvl5pPr indent="0" lvl="4" marL="0" marR="0" rtl="0" algn="r">
              <a:spcBef>
                <a:spcPts val="0"/>
              </a:spcBef>
              <a:buNone/>
              <a:defRPr sz="1200">
                <a:solidFill>
                  <a:srgbClr val="888888"/>
                </a:solidFill>
                <a:latin typeface="Arial"/>
                <a:ea typeface="Arial"/>
                <a:cs typeface="Arial"/>
                <a:sym typeface="Arial"/>
              </a:defRPr>
            </a:lvl5pPr>
            <a:lvl6pPr indent="0" lvl="5" marL="0" marR="0" rtl="0" algn="r">
              <a:spcBef>
                <a:spcPts val="0"/>
              </a:spcBef>
              <a:buNone/>
              <a:defRPr sz="1200">
                <a:solidFill>
                  <a:srgbClr val="888888"/>
                </a:solidFill>
                <a:latin typeface="Arial"/>
                <a:ea typeface="Arial"/>
                <a:cs typeface="Arial"/>
                <a:sym typeface="Arial"/>
              </a:defRPr>
            </a:lvl6pPr>
            <a:lvl7pPr indent="0" lvl="6" marL="0" marR="0" rtl="0" algn="r">
              <a:spcBef>
                <a:spcPts val="0"/>
              </a:spcBef>
              <a:buNone/>
              <a:defRPr sz="1200">
                <a:solidFill>
                  <a:srgbClr val="888888"/>
                </a:solidFill>
                <a:latin typeface="Arial"/>
                <a:ea typeface="Arial"/>
                <a:cs typeface="Arial"/>
                <a:sym typeface="Arial"/>
              </a:defRPr>
            </a:lvl7pPr>
            <a:lvl8pPr indent="0" lvl="7" marL="0" marR="0" rtl="0" algn="r">
              <a:spcBef>
                <a:spcPts val="0"/>
              </a:spcBef>
              <a:buNone/>
              <a:defRPr sz="1200">
                <a:solidFill>
                  <a:srgbClr val="888888"/>
                </a:solidFill>
                <a:latin typeface="Arial"/>
                <a:ea typeface="Arial"/>
                <a:cs typeface="Arial"/>
                <a:sym typeface="Arial"/>
              </a:defRPr>
            </a:lvl8pPr>
            <a:lvl9pPr indent="0" lvl="8" marL="0" marR="0" rtl="0" algn="r">
              <a:spcBef>
                <a:spcPts val="0"/>
              </a:spcBef>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1" name="Shape 21"/>
        <p:cNvGrpSpPr/>
        <p:nvPr/>
      </p:nvGrpSpPr>
      <p:grpSpPr>
        <a:xfrm>
          <a:off x="0" y="0"/>
          <a:ext cx="0" cy="0"/>
          <a:chOff x="0" y="0"/>
          <a:chExt cx="0" cy="0"/>
        </a:xfrm>
      </p:grpSpPr>
      <p:sp>
        <p:nvSpPr>
          <p:cNvPr id="22" name="Google Shape;22;p4"/>
          <p:cNvSpPr/>
          <p:nvPr/>
        </p:nvSpPr>
        <p:spPr>
          <a:xfrm>
            <a:off x="5946223" y="0"/>
            <a:ext cx="3197777" cy="545042"/>
          </a:xfrm>
          <a:prstGeom prst="rect">
            <a:avLst/>
          </a:prstGeom>
          <a:solidFill>
            <a:srgbClr val="661023"/>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rial"/>
              <a:ea typeface="Arial"/>
              <a:cs typeface="Arial"/>
              <a:sym typeface="Arial"/>
            </a:endParaRPr>
          </a:p>
        </p:txBody>
      </p:sp>
      <p:pic>
        <p:nvPicPr>
          <p:cNvPr descr="wordmark2 white.png" id="23" name="Google Shape;23;p4"/>
          <p:cNvPicPr preferRelativeResize="0"/>
          <p:nvPr/>
        </p:nvPicPr>
        <p:blipFill rotWithShape="1">
          <a:blip r:embed="rId2">
            <a:alphaModFix/>
          </a:blip>
          <a:srcRect b="0" l="0" r="0" t="0"/>
          <a:stretch/>
        </p:blipFill>
        <p:spPr>
          <a:xfrm>
            <a:off x="7401612" y="171924"/>
            <a:ext cx="1485779" cy="188108"/>
          </a:xfrm>
          <a:prstGeom prst="rect">
            <a:avLst/>
          </a:prstGeom>
          <a:noFill/>
          <a:ln>
            <a:noFill/>
          </a:ln>
        </p:spPr>
      </p:pic>
      <p:sp>
        <p:nvSpPr>
          <p:cNvPr id="24" name="Google Shape;24;p4"/>
          <p:cNvSpPr txBox="1"/>
          <p:nvPr>
            <p:ph type="title"/>
          </p:nvPr>
        </p:nvSpPr>
        <p:spPr>
          <a:xfrm>
            <a:off x="443319" y="327040"/>
            <a:ext cx="7311309" cy="85725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Clr>
                <a:srgbClr val="861119"/>
              </a:buClr>
              <a:buSzPts val="2800"/>
              <a:buFont typeface="Arial"/>
              <a:buNone/>
              <a:defRPr b="1" i="0" sz="2800" u="none" cap="none" strike="noStrike">
                <a:solidFill>
                  <a:srgbClr val="86111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5" name="Google Shape;25;p4"/>
          <p:cNvSpPr/>
          <p:nvPr/>
        </p:nvSpPr>
        <p:spPr>
          <a:xfrm>
            <a:off x="1" y="4953000"/>
            <a:ext cx="9144000" cy="63499"/>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rial"/>
              <a:ea typeface="Arial"/>
              <a:cs typeface="Arial"/>
              <a:sym typeface="Arial"/>
            </a:endParaRPr>
          </a:p>
        </p:txBody>
      </p:sp>
      <p:sp>
        <p:nvSpPr>
          <p:cNvPr id="26" name="Google Shape;26;p4"/>
          <p:cNvSpPr/>
          <p:nvPr/>
        </p:nvSpPr>
        <p:spPr>
          <a:xfrm>
            <a:off x="1" y="5016499"/>
            <a:ext cx="9144000" cy="127001"/>
          </a:xfrm>
          <a:prstGeom prst="rect">
            <a:avLst/>
          </a:prstGeom>
          <a:solidFill>
            <a:srgbClr val="66102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rial"/>
              <a:ea typeface="Arial"/>
              <a:cs typeface="Arial"/>
              <a:sym typeface="Arial"/>
            </a:endParaRPr>
          </a:p>
        </p:txBody>
      </p:sp>
      <p:sp>
        <p:nvSpPr>
          <p:cNvPr id="27" name="Google Shape;27;p4"/>
          <p:cNvSpPr txBox="1"/>
          <p:nvPr>
            <p:ph idx="12" type="sldNum"/>
          </p:nvPr>
        </p:nvSpPr>
        <p:spPr>
          <a:xfrm>
            <a:off x="6774061" y="4688375"/>
            <a:ext cx="21336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Arial"/>
                <a:ea typeface="Arial"/>
                <a:cs typeface="Arial"/>
                <a:sym typeface="Arial"/>
              </a:defRPr>
            </a:lvl1pPr>
            <a:lvl2pPr indent="0" lvl="1" marL="0" marR="0" rtl="0" algn="r">
              <a:spcBef>
                <a:spcPts val="0"/>
              </a:spcBef>
              <a:buNone/>
              <a:defRPr sz="1200">
                <a:solidFill>
                  <a:srgbClr val="888888"/>
                </a:solidFill>
                <a:latin typeface="Arial"/>
                <a:ea typeface="Arial"/>
                <a:cs typeface="Arial"/>
                <a:sym typeface="Arial"/>
              </a:defRPr>
            </a:lvl2pPr>
            <a:lvl3pPr indent="0" lvl="2" marL="0" marR="0" rtl="0" algn="r">
              <a:spcBef>
                <a:spcPts val="0"/>
              </a:spcBef>
              <a:buNone/>
              <a:defRPr sz="1200">
                <a:solidFill>
                  <a:srgbClr val="888888"/>
                </a:solidFill>
                <a:latin typeface="Arial"/>
                <a:ea typeface="Arial"/>
                <a:cs typeface="Arial"/>
                <a:sym typeface="Arial"/>
              </a:defRPr>
            </a:lvl3pPr>
            <a:lvl4pPr indent="0" lvl="3" marL="0" marR="0" rtl="0" algn="r">
              <a:spcBef>
                <a:spcPts val="0"/>
              </a:spcBef>
              <a:buNone/>
              <a:defRPr sz="1200">
                <a:solidFill>
                  <a:srgbClr val="888888"/>
                </a:solidFill>
                <a:latin typeface="Arial"/>
                <a:ea typeface="Arial"/>
                <a:cs typeface="Arial"/>
                <a:sym typeface="Arial"/>
              </a:defRPr>
            </a:lvl4pPr>
            <a:lvl5pPr indent="0" lvl="4" marL="0" marR="0" rtl="0" algn="r">
              <a:spcBef>
                <a:spcPts val="0"/>
              </a:spcBef>
              <a:buNone/>
              <a:defRPr sz="1200">
                <a:solidFill>
                  <a:srgbClr val="888888"/>
                </a:solidFill>
                <a:latin typeface="Arial"/>
                <a:ea typeface="Arial"/>
                <a:cs typeface="Arial"/>
                <a:sym typeface="Arial"/>
              </a:defRPr>
            </a:lvl5pPr>
            <a:lvl6pPr indent="0" lvl="5" marL="0" marR="0" rtl="0" algn="r">
              <a:spcBef>
                <a:spcPts val="0"/>
              </a:spcBef>
              <a:buNone/>
              <a:defRPr sz="1200">
                <a:solidFill>
                  <a:srgbClr val="888888"/>
                </a:solidFill>
                <a:latin typeface="Arial"/>
                <a:ea typeface="Arial"/>
                <a:cs typeface="Arial"/>
                <a:sym typeface="Arial"/>
              </a:defRPr>
            </a:lvl6pPr>
            <a:lvl7pPr indent="0" lvl="6" marL="0" marR="0" rtl="0" algn="r">
              <a:spcBef>
                <a:spcPts val="0"/>
              </a:spcBef>
              <a:buNone/>
              <a:defRPr sz="1200">
                <a:solidFill>
                  <a:srgbClr val="888888"/>
                </a:solidFill>
                <a:latin typeface="Arial"/>
                <a:ea typeface="Arial"/>
                <a:cs typeface="Arial"/>
                <a:sym typeface="Arial"/>
              </a:defRPr>
            </a:lvl7pPr>
            <a:lvl8pPr indent="0" lvl="7" marL="0" marR="0" rtl="0" algn="r">
              <a:spcBef>
                <a:spcPts val="0"/>
              </a:spcBef>
              <a:buNone/>
              <a:defRPr sz="1200">
                <a:solidFill>
                  <a:srgbClr val="888888"/>
                </a:solidFill>
                <a:latin typeface="Arial"/>
                <a:ea typeface="Arial"/>
                <a:cs typeface="Arial"/>
                <a:sym typeface="Arial"/>
              </a:defRPr>
            </a:lvl8pPr>
            <a:lvl9pPr indent="0" lvl="8" marL="0" marR="0" rtl="0" algn="r">
              <a:spcBef>
                <a:spcPts val="0"/>
              </a:spcBef>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p:cSld name="Bullets">
    <p:spTree>
      <p:nvGrpSpPr>
        <p:cNvPr id="28" name="Shape 28"/>
        <p:cNvGrpSpPr/>
        <p:nvPr/>
      </p:nvGrpSpPr>
      <p:grpSpPr>
        <a:xfrm>
          <a:off x="0" y="0"/>
          <a:ext cx="0" cy="0"/>
          <a:chOff x="0" y="0"/>
          <a:chExt cx="0" cy="0"/>
        </a:xfrm>
      </p:grpSpPr>
      <p:sp>
        <p:nvSpPr>
          <p:cNvPr id="29" name="Google Shape;29;p5"/>
          <p:cNvSpPr txBox="1"/>
          <p:nvPr>
            <p:ph type="title"/>
          </p:nvPr>
        </p:nvSpPr>
        <p:spPr>
          <a:xfrm>
            <a:off x="443320" y="327040"/>
            <a:ext cx="7316928" cy="85725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Clr>
                <a:srgbClr val="861119"/>
              </a:buClr>
              <a:buSzPts val="2800"/>
              <a:buFont typeface="Arial"/>
              <a:buNone/>
              <a:defRPr b="1" i="0" sz="2800" u="none" cap="none" strike="noStrike">
                <a:solidFill>
                  <a:srgbClr val="86111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0" name="Google Shape;30;p5"/>
          <p:cNvSpPr/>
          <p:nvPr/>
        </p:nvSpPr>
        <p:spPr>
          <a:xfrm>
            <a:off x="5946223" y="0"/>
            <a:ext cx="3197777" cy="545042"/>
          </a:xfrm>
          <a:prstGeom prst="rect">
            <a:avLst/>
          </a:prstGeom>
          <a:solidFill>
            <a:srgbClr val="661023"/>
          </a:solidFill>
          <a:ln>
            <a:noFill/>
          </a:ln>
          <a:effectLst>
            <a:outerShdw blurRad="40000" rotWithShape="0" dir="5400000" dist="23000">
              <a:srgbClr val="000000">
                <a:alpha val="3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rial"/>
              <a:ea typeface="Arial"/>
              <a:cs typeface="Arial"/>
              <a:sym typeface="Arial"/>
            </a:endParaRPr>
          </a:p>
        </p:txBody>
      </p:sp>
      <p:pic>
        <p:nvPicPr>
          <p:cNvPr descr="wordmark2 white.png" id="31" name="Google Shape;31;p5"/>
          <p:cNvPicPr preferRelativeResize="0"/>
          <p:nvPr/>
        </p:nvPicPr>
        <p:blipFill rotWithShape="1">
          <a:blip r:embed="rId2">
            <a:alphaModFix/>
          </a:blip>
          <a:srcRect b="0" l="0" r="0" t="0"/>
          <a:stretch/>
        </p:blipFill>
        <p:spPr>
          <a:xfrm>
            <a:off x="7401612" y="171924"/>
            <a:ext cx="1485779" cy="188108"/>
          </a:xfrm>
          <a:prstGeom prst="rect">
            <a:avLst/>
          </a:prstGeom>
          <a:noFill/>
          <a:ln>
            <a:noFill/>
          </a:ln>
        </p:spPr>
      </p:pic>
      <p:sp>
        <p:nvSpPr>
          <p:cNvPr id="32" name="Google Shape;32;p5"/>
          <p:cNvSpPr/>
          <p:nvPr/>
        </p:nvSpPr>
        <p:spPr>
          <a:xfrm>
            <a:off x="1" y="5016499"/>
            <a:ext cx="9144000" cy="127001"/>
          </a:xfrm>
          <a:prstGeom prst="rect">
            <a:avLst/>
          </a:prstGeom>
          <a:solidFill>
            <a:srgbClr val="66102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rial"/>
              <a:ea typeface="Arial"/>
              <a:cs typeface="Arial"/>
              <a:sym typeface="Arial"/>
            </a:endParaRPr>
          </a:p>
        </p:txBody>
      </p:sp>
      <p:sp>
        <p:nvSpPr>
          <p:cNvPr id="33" name="Google Shape;33;p5"/>
          <p:cNvSpPr/>
          <p:nvPr/>
        </p:nvSpPr>
        <p:spPr>
          <a:xfrm>
            <a:off x="1" y="4953000"/>
            <a:ext cx="9144000" cy="63499"/>
          </a:xfrm>
          <a:prstGeom prst="rect">
            <a:avLst/>
          </a:prstGeom>
          <a:solidFill>
            <a:schemeClr val="accent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1"/>
              </a:solidFill>
              <a:latin typeface="Arial"/>
              <a:ea typeface="Arial"/>
              <a:cs typeface="Arial"/>
              <a:sym typeface="Arial"/>
            </a:endParaRPr>
          </a:p>
        </p:txBody>
      </p:sp>
      <p:sp>
        <p:nvSpPr>
          <p:cNvPr id="34" name="Google Shape;34;p5"/>
          <p:cNvSpPr txBox="1"/>
          <p:nvPr>
            <p:ph idx="1" type="body"/>
          </p:nvPr>
        </p:nvSpPr>
        <p:spPr>
          <a:xfrm>
            <a:off x="386720" y="1303788"/>
            <a:ext cx="7986032" cy="3288212"/>
          </a:xfrm>
          <a:prstGeom prst="rect">
            <a:avLst/>
          </a:prstGeom>
          <a:noFill/>
          <a:ln>
            <a:noFill/>
          </a:ln>
        </p:spPr>
        <p:txBody>
          <a:bodyPr anchorCtr="0" anchor="t" bIns="91425" lIns="91425" spcFirstLastPara="1" rIns="91425" wrap="square" tIns="91425">
            <a:noAutofit/>
          </a:bodyPr>
          <a:lstStyle>
            <a:lvl1pPr indent="-355600" lvl="0" marL="457200" marR="0" rtl="0" algn="l">
              <a:spcBef>
                <a:spcPts val="900"/>
              </a:spcBef>
              <a:spcAft>
                <a:spcPts val="0"/>
              </a:spcAft>
              <a:buClr>
                <a:schemeClr val="accent1"/>
              </a:buClr>
              <a:buSzPts val="2000"/>
              <a:buFont typeface="Arial"/>
              <a:buChar char="•"/>
              <a:defRPr sz="2000">
                <a:solidFill>
                  <a:srgbClr val="000000"/>
                </a:solidFill>
                <a:latin typeface="Arial"/>
                <a:ea typeface="Arial"/>
                <a:cs typeface="Arial"/>
                <a:sym typeface="Arial"/>
              </a:defRPr>
            </a:lvl1pPr>
            <a:lvl2pPr indent="-330200" lvl="1" marL="914400" marR="0" rtl="0" algn="l">
              <a:spcBef>
                <a:spcPts val="320"/>
              </a:spcBef>
              <a:spcAft>
                <a:spcPts val="0"/>
              </a:spcAft>
              <a:buClr>
                <a:schemeClr val="accent5"/>
              </a:buClr>
              <a:buSzPts val="1600"/>
              <a:buFont typeface="Arial"/>
              <a:buChar char="–"/>
              <a:defRPr b="0" i="0" sz="1600" u="none" cap="none" strike="noStrike">
                <a:solidFill>
                  <a:srgbClr val="000000"/>
                </a:solidFill>
                <a:latin typeface="Arial"/>
                <a:ea typeface="Arial"/>
                <a:cs typeface="Arial"/>
                <a:sym typeface="Arial"/>
              </a:defRPr>
            </a:lvl2pPr>
            <a:lvl3pPr indent="-330200" lvl="2" marL="1371600" marR="0" rtl="0" algn="l">
              <a:spcBef>
                <a:spcPts val="320"/>
              </a:spcBef>
              <a:spcAft>
                <a:spcPts val="0"/>
              </a:spcAft>
              <a:buClr>
                <a:schemeClr val="accent5"/>
              </a:buClr>
              <a:buSzPts val="1600"/>
              <a:buFont typeface="Arial"/>
              <a:buChar char="•"/>
              <a:defRPr b="0" i="0" sz="1600" u="none" cap="none" strike="noStrike">
                <a:solidFill>
                  <a:srgbClr val="000000"/>
                </a:solidFill>
                <a:latin typeface="Arial"/>
                <a:ea typeface="Arial"/>
                <a:cs typeface="Arial"/>
                <a:sym typeface="Arial"/>
              </a:defRPr>
            </a:lvl3pPr>
            <a:lvl4pPr indent="-330200" lvl="3" marL="1828800" marR="0" rtl="0" algn="l">
              <a:spcBef>
                <a:spcPts val="320"/>
              </a:spcBef>
              <a:spcAft>
                <a:spcPts val="0"/>
              </a:spcAft>
              <a:buClr>
                <a:schemeClr val="accent5"/>
              </a:buClr>
              <a:buSzPts val="1600"/>
              <a:buFont typeface="Arial"/>
              <a:buChar char="–"/>
              <a:defRPr b="0" i="0" sz="1600" u="none" cap="none" strike="noStrike">
                <a:solidFill>
                  <a:srgbClr val="000000"/>
                </a:solidFill>
                <a:latin typeface="Arial"/>
                <a:ea typeface="Arial"/>
                <a:cs typeface="Arial"/>
                <a:sym typeface="Arial"/>
              </a:defRPr>
            </a:lvl4pPr>
            <a:lvl5pPr indent="-317500" lvl="4" marL="2286000" marR="0" rtl="0" algn="l">
              <a:spcBef>
                <a:spcPts val="28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35" name="Google Shape;35;p5"/>
          <p:cNvSpPr txBox="1"/>
          <p:nvPr>
            <p:ph idx="12" type="sldNum"/>
          </p:nvPr>
        </p:nvSpPr>
        <p:spPr>
          <a:xfrm>
            <a:off x="6774061" y="4688375"/>
            <a:ext cx="21336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Arial"/>
                <a:ea typeface="Arial"/>
                <a:cs typeface="Arial"/>
                <a:sym typeface="Arial"/>
              </a:defRPr>
            </a:lvl1pPr>
            <a:lvl2pPr indent="0" lvl="1" marL="0" marR="0" rtl="0" algn="r">
              <a:spcBef>
                <a:spcPts val="0"/>
              </a:spcBef>
              <a:buNone/>
              <a:defRPr sz="1200">
                <a:solidFill>
                  <a:srgbClr val="888888"/>
                </a:solidFill>
                <a:latin typeface="Arial"/>
                <a:ea typeface="Arial"/>
                <a:cs typeface="Arial"/>
                <a:sym typeface="Arial"/>
              </a:defRPr>
            </a:lvl2pPr>
            <a:lvl3pPr indent="0" lvl="2" marL="0" marR="0" rtl="0" algn="r">
              <a:spcBef>
                <a:spcPts val="0"/>
              </a:spcBef>
              <a:buNone/>
              <a:defRPr sz="1200">
                <a:solidFill>
                  <a:srgbClr val="888888"/>
                </a:solidFill>
                <a:latin typeface="Arial"/>
                <a:ea typeface="Arial"/>
                <a:cs typeface="Arial"/>
                <a:sym typeface="Arial"/>
              </a:defRPr>
            </a:lvl3pPr>
            <a:lvl4pPr indent="0" lvl="3" marL="0" marR="0" rtl="0" algn="r">
              <a:spcBef>
                <a:spcPts val="0"/>
              </a:spcBef>
              <a:buNone/>
              <a:defRPr sz="1200">
                <a:solidFill>
                  <a:srgbClr val="888888"/>
                </a:solidFill>
                <a:latin typeface="Arial"/>
                <a:ea typeface="Arial"/>
                <a:cs typeface="Arial"/>
                <a:sym typeface="Arial"/>
              </a:defRPr>
            </a:lvl4pPr>
            <a:lvl5pPr indent="0" lvl="4" marL="0" marR="0" rtl="0" algn="r">
              <a:spcBef>
                <a:spcPts val="0"/>
              </a:spcBef>
              <a:buNone/>
              <a:defRPr sz="1200">
                <a:solidFill>
                  <a:srgbClr val="888888"/>
                </a:solidFill>
                <a:latin typeface="Arial"/>
                <a:ea typeface="Arial"/>
                <a:cs typeface="Arial"/>
                <a:sym typeface="Arial"/>
              </a:defRPr>
            </a:lvl5pPr>
            <a:lvl6pPr indent="0" lvl="5" marL="0" marR="0" rtl="0" algn="r">
              <a:spcBef>
                <a:spcPts val="0"/>
              </a:spcBef>
              <a:buNone/>
              <a:defRPr sz="1200">
                <a:solidFill>
                  <a:srgbClr val="888888"/>
                </a:solidFill>
                <a:latin typeface="Arial"/>
                <a:ea typeface="Arial"/>
                <a:cs typeface="Arial"/>
                <a:sym typeface="Arial"/>
              </a:defRPr>
            </a:lvl6pPr>
            <a:lvl7pPr indent="0" lvl="6" marL="0" marR="0" rtl="0" algn="r">
              <a:spcBef>
                <a:spcPts val="0"/>
              </a:spcBef>
              <a:buNone/>
              <a:defRPr sz="1200">
                <a:solidFill>
                  <a:srgbClr val="888888"/>
                </a:solidFill>
                <a:latin typeface="Arial"/>
                <a:ea typeface="Arial"/>
                <a:cs typeface="Arial"/>
                <a:sym typeface="Arial"/>
              </a:defRPr>
            </a:lvl7pPr>
            <a:lvl8pPr indent="0" lvl="7" marL="0" marR="0" rtl="0" algn="r">
              <a:spcBef>
                <a:spcPts val="0"/>
              </a:spcBef>
              <a:buNone/>
              <a:defRPr sz="1200">
                <a:solidFill>
                  <a:srgbClr val="888888"/>
                </a:solidFill>
                <a:latin typeface="Arial"/>
                <a:ea typeface="Arial"/>
                <a:cs typeface="Arial"/>
                <a:sym typeface="Arial"/>
              </a:defRPr>
            </a:lvl8pPr>
            <a:lvl9pPr indent="0" lvl="8" marL="0" marR="0" rtl="0" algn="r">
              <a:spcBef>
                <a:spcPts val="0"/>
              </a:spcBef>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6" name="Shape 36"/>
        <p:cNvGrpSpPr/>
        <p:nvPr/>
      </p:nvGrpSpPr>
      <p:grpSpPr>
        <a:xfrm>
          <a:off x="0" y="0"/>
          <a:ext cx="0" cy="0"/>
          <a:chOff x="0" y="0"/>
          <a:chExt cx="0" cy="0"/>
        </a:xfrm>
      </p:grpSpPr>
      <p:sp>
        <p:nvSpPr>
          <p:cNvPr id="37" name="Google Shape;37;p6"/>
          <p:cNvSpPr txBox="1"/>
          <p:nvPr>
            <p:ph idx="12" type="sldNum"/>
          </p:nvPr>
        </p:nvSpPr>
        <p:spPr>
          <a:xfrm>
            <a:off x="6774061" y="4688375"/>
            <a:ext cx="21336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Arial"/>
                <a:ea typeface="Arial"/>
                <a:cs typeface="Arial"/>
                <a:sym typeface="Arial"/>
              </a:defRPr>
            </a:lvl1pPr>
            <a:lvl2pPr indent="0" lvl="1" marL="0" marR="0" rtl="0" algn="r">
              <a:spcBef>
                <a:spcPts val="0"/>
              </a:spcBef>
              <a:buNone/>
              <a:defRPr sz="1200">
                <a:solidFill>
                  <a:srgbClr val="888888"/>
                </a:solidFill>
                <a:latin typeface="Arial"/>
                <a:ea typeface="Arial"/>
                <a:cs typeface="Arial"/>
                <a:sym typeface="Arial"/>
              </a:defRPr>
            </a:lvl2pPr>
            <a:lvl3pPr indent="0" lvl="2" marL="0" marR="0" rtl="0" algn="r">
              <a:spcBef>
                <a:spcPts val="0"/>
              </a:spcBef>
              <a:buNone/>
              <a:defRPr sz="1200">
                <a:solidFill>
                  <a:srgbClr val="888888"/>
                </a:solidFill>
                <a:latin typeface="Arial"/>
                <a:ea typeface="Arial"/>
                <a:cs typeface="Arial"/>
                <a:sym typeface="Arial"/>
              </a:defRPr>
            </a:lvl3pPr>
            <a:lvl4pPr indent="0" lvl="3" marL="0" marR="0" rtl="0" algn="r">
              <a:spcBef>
                <a:spcPts val="0"/>
              </a:spcBef>
              <a:buNone/>
              <a:defRPr sz="1200">
                <a:solidFill>
                  <a:srgbClr val="888888"/>
                </a:solidFill>
                <a:latin typeface="Arial"/>
                <a:ea typeface="Arial"/>
                <a:cs typeface="Arial"/>
                <a:sym typeface="Arial"/>
              </a:defRPr>
            </a:lvl4pPr>
            <a:lvl5pPr indent="0" lvl="4" marL="0" marR="0" rtl="0" algn="r">
              <a:spcBef>
                <a:spcPts val="0"/>
              </a:spcBef>
              <a:buNone/>
              <a:defRPr sz="1200">
                <a:solidFill>
                  <a:srgbClr val="888888"/>
                </a:solidFill>
                <a:latin typeface="Arial"/>
                <a:ea typeface="Arial"/>
                <a:cs typeface="Arial"/>
                <a:sym typeface="Arial"/>
              </a:defRPr>
            </a:lvl5pPr>
            <a:lvl6pPr indent="0" lvl="5" marL="0" marR="0" rtl="0" algn="r">
              <a:spcBef>
                <a:spcPts val="0"/>
              </a:spcBef>
              <a:buNone/>
              <a:defRPr sz="1200">
                <a:solidFill>
                  <a:srgbClr val="888888"/>
                </a:solidFill>
                <a:latin typeface="Arial"/>
                <a:ea typeface="Arial"/>
                <a:cs typeface="Arial"/>
                <a:sym typeface="Arial"/>
              </a:defRPr>
            </a:lvl6pPr>
            <a:lvl7pPr indent="0" lvl="6" marL="0" marR="0" rtl="0" algn="r">
              <a:spcBef>
                <a:spcPts val="0"/>
              </a:spcBef>
              <a:buNone/>
              <a:defRPr sz="1200">
                <a:solidFill>
                  <a:srgbClr val="888888"/>
                </a:solidFill>
                <a:latin typeface="Arial"/>
                <a:ea typeface="Arial"/>
                <a:cs typeface="Arial"/>
                <a:sym typeface="Arial"/>
              </a:defRPr>
            </a:lvl7pPr>
            <a:lvl8pPr indent="0" lvl="7" marL="0" marR="0" rtl="0" algn="r">
              <a:spcBef>
                <a:spcPts val="0"/>
              </a:spcBef>
              <a:buNone/>
              <a:defRPr sz="1200">
                <a:solidFill>
                  <a:srgbClr val="888888"/>
                </a:solidFill>
                <a:latin typeface="Arial"/>
                <a:ea typeface="Arial"/>
                <a:cs typeface="Arial"/>
                <a:sym typeface="Arial"/>
              </a:defRPr>
            </a:lvl8pPr>
            <a:lvl9pPr indent="0" lvl="8" marL="0" marR="0" rtl="0" algn="r">
              <a:spcBef>
                <a:spcPts val="0"/>
              </a:spcBef>
              <a:buNone/>
              <a:defRPr sz="12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
  <p:cSld name="Title Slide_A">
    <p:bg>
      <p:bgPr>
        <a:solidFill>
          <a:schemeClr val="lt1"/>
        </a:solidFill>
      </p:bgPr>
    </p:bg>
    <p:spTree>
      <p:nvGrpSpPr>
        <p:cNvPr id="38" name="Shape 38"/>
        <p:cNvGrpSpPr/>
        <p:nvPr/>
      </p:nvGrpSpPr>
      <p:grpSpPr>
        <a:xfrm>
          <a:off x="0" y="0"/>
          <a:ext cx="0" cy="0"/>
          <a:chOff x="0" y="0"/>
          <a:chExt cx="0" cy="0"/>
        </a:xfrm>
      </p:grpSpPr>
      <p:pic>
        <p:nvPicPr>
          <p:cNvPr descr="15-0192_MG_1945.jpg" id="39" name="Google Shape;39;p7"/>
          <p:cNvPicPr preferRelativeResize="0"/>
          <p:nvPr/>
        </p:nvPicPr>
        <p:blipFill rotWithShape="1">
          <a:blip r:embed="rId2">
            <a:alphaModFix/>
          </a:blip>
          <a:srcRect b="0" l="0" r="0" t="0"/>
          <a:stretch/>
        </p:blipFill>
        <p:spPr>
          <a:xfrm>
            <a:off x="0" y="0"/>
            <a:ext cx="9144000" cy="5152644"/>
          </a:xfrm>
          <a:prstGeom prst="rect">
            <a:avLst/>
          </a:prstGeom>
          <a:noFill/>
          <a:ln>
            <a:noFill/>
          </a:ln>
        </p:spPr>
      </p:pic>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43319" y="327040"/>
            <a:ext cx="7794569" cy="857250"/>
          </a:xfrm>
          <a:prstGeom prst="rect">
            <a:avLst/>
          </a:prstGeom>
          <a:noFill/>
          <a:ln>
            <a:noFill/>
          </a:ln>
        </p:spPr>
        <p:txBody>
          <a:bodyPr anchorCtr="0" anchor="b" bIns="91425" lIns="91425" spcFirstLastPara="1" rIns="91425" wrap="square" tIns="91425">
            <a:noAutofit/>
          </a:bodyPr>
          <a:lstStyle>
            <a:lvl1pPr lvl="0" marR="0" rtl="0" algn="l">
              <a:spcBef>
                <a:spcPts val="0"/>
              </a:spcBef>
              <a:spcAft>
                <a:spcPts val="0"/>
              </a:spcAft>
              <a:buClr>
                <a:srgbClr val="861119"/>
              </a:buClr>
              <a:buSzPts val="2800"/>
              <a:buFont typeface="Arial"/>
              <a:buNone/>
              <a:defRPr b="1" i="0" sz="2800" u="none" cap="none" strike="noStrike">
                <a:solidFill>
                  <a:srgbClr val="861119"/>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nvSpPr>
        <p:spPr>
          <a:xfrm>
            <a:off x="76337" y="150935"/>
            <a:ext cx="18466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 name="Google Shape;12;p1"/>
          <p:cNvSpPr txBox="1"/>
          <p:nvPr>
            <p:ph idx="12" type="sldNum"/>
          </p:nvPr>
        </p:nvSpPr>
        <p:spPr>
          <a:xfrm>
            <a:off x="6774061" y="4688375"/>
            <a:ext cx="2133600" cy="274637"/>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sz="1200" u="none">
                <a:solidFill>
                  <a:srgbClr val="888888"/>
                </a:solidFill>
                <a:latin typeface="Arial"/>
                <a:ea typeface="Arial"/>
                <a:cs typeface="Arial"/>
                <a:sym typeface="Arial"/>
              </a:defRPr>
            </a:lvl1pPr>
            <a:lvl2pPr indent="0" lvl="1" marL="0" marR="0" rtl="0" algn="r">
              <a:spcBef>
                <a:spcPts val="0"/>
              </a:spcBef>
              <a:buNone/>
              <a:defRPr b="0" sz="1200" u="none">
                <a:solidFill>
                  <a:srgbClr val="888888"/>
                </a:solidFill>
                <a:latin typeface="Arial"/>
                <a:ea typeface="Arial"/>
                <a:cs typeface="Arial"/>
                <a:sym typeface="Arial"/>
              </a:defRPr>
            </a:lvl2pPr>
            <a:lvl3pPr indent="0" lvl="2" marL="0" marR="0" rtl="0" algn="r">
              <a:spcBef>
                <a:spcPts val="0"/>
              </a:spcBef>
              <a:buNone/>
              <a:defRPr b="0" sz="1200" u="none">
                <a:solidFill>
                  <a:srgbClr val="888888"/>
                </a:solidFill>
                <a:latin typeface="Arial"/>
                <a:ea typeface="Arial"/>
                <a:cs typeface="Arial"/>
                <a:sym typeface="Arial"/>
              </a:defRPr>
            </a:lvl3pPr>
            <a:lvl4pPr indent="0" lvl="3" marL="0" marR="0" rtl="0" algn="r">
              <a:spcBef>
                <a:spcPts val="0"/>
              </a:spcBef>
              <a:buNone/>
              <a:defRPr b="0" sz="1200" u="none">
                <a:solidFill>
                  <a:srgbClr val="888888"/>
                </a:solidFill>
                <a:latin typeface="Arial"/>
                <a:ea typeface="Arial"/>
                <a:cs typeface="Arial"/>
                <a:sym typeface="Arial"/>
              </a:defRPr>
            </a:lvl4pPr>
            <a:lvl5pPr indent="0" lvl="4" marL="0" marR="0" rtl="0" algn="r">
              <a:spcBef>
                <a:spcPts val="0"/>
              </a:spcBef>
              <a:buNone/>
              <a:defRPr b="0" sz="1200" u="none">
                <a:solidFill>
                  <a:srgbClr val="888888"/>
                </a:solidFill>
                <a:latin typeface="Arial"/>
                <a:ea typeface="Arial"/>
                <a:cs typeface="Arial"/>
                <a:sym typeface="Arial"/>
              </a:defRPr>
            </a:lvl5pPr>
            <a:lvl6pPr indent="0" lvl="5" marL="0" marR="0" rtl="0" algn="r">
              <a:spcBef>
                <a:spcPts val="0"/>
              </a:spcBef>
              <a:buNone/>
              <a:defRPr b="0" sz="1200" u="none">
                <a:solidFill>
                  <a:srgbClr val="888888"/>
                </a:solidFill>
                <a:latin typeface="Arial"/>
                <a:ea typeface="Arial"/>
                <a:cs typeface="Arial"/>
                <a:sym typeface="Arial"/>
              </a:defRPr>
            </a:lvl6pPr>
            <a:lvl7pPr indent="0" lvl="6" marL="0" marR="0" rtl="0" algn="r">
              <a:spcBef>
                <a:spcPts val="0"/>
              </a:spcBef>
              <a:buNone/>
              <a:defRPr b="0" sz="1200" u="none">
                <a:solidFill>
                  <a:srgbClr val="888888"/>
                </a:solidFill>
                <a:latin typeface="Arial"/>
                <a:ea typeface="Arial"/>
                <a:cs typeface="Arial"/>
                <a:sym typeface="Arial"/>
              </a:defRPr>
            </a:lvl7pPr>
            <a:lvl8pPr indent="0" lvl="7" marL="0" marR="0" rtl="0" algn="r">
              <a:spcBef>
                <a:spcPts val="0"/>
              </a:spcBef>
              <a:buNone/>
              <a:defRPr b="0" sz="1200" u="none">
                <a:solidFill>
                  <a:srgbClr val="888888"/>
                </a:solidFill>
                <a:latin typeface="Arial"/>
                <a:ea typeface="Arial"/>
                <a:cs typeface="Arial"/>
                <a:sym typeface="Arial"/>
              </a:defRPr>
            </a:lvl8pPr>
            <a:lvl9pPr indent="0" lvl="8" marL="0" marR="0" rtl="0" algn="r">
              <a:spcBef>
                <a:spcPts val="0"/>
              </a:spcBef>
              <a:buNone/>
              <a:defRPr b="0" sz="1200" u="non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transition spd="med">
    <p:fade/>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4.pn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hyperlink" Target="http://www.youtube.com/watch?v=fWhUnqY4ZYY" TargetMode="External"/><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hyperlink" Target="http://drive.google.com/file/d/1EQiCcSjBRj7yVo89D8PrcqWv7xlYdCSu/view" TargetMode="Externa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hyperlink" Target="http://drive.google.com/file/d/1iRIEFuNA4TShH98kr7-kvMN3e3TQYjWu/view" TargetMode="External"/><Relationship Id="rId4" Type="http://schemas.openxmlformats.org/officeDocument/2006/relationships/image" Target="../media/image2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hyperlink" Target="http://drive.google.com/file/d/1UfK0bUdbuanGvc1UvdT32vXGMKdF3Wnn/view" TargetMode="Externa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drive.google.com/file/d/1FhtvjQUSutV5mNgA3wOdvbU1As8mxSuL/view" TargetMode="External"/><Relationship Id="rId4" Type="http://schemas.openxmlformats.org/officeDocument/2006/relationships/image" Target="../media/image2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drive.google.com/file/d/15n6gLPjsYXQObLSSEAOkUNbkpx-nTvT0/view" TargetMode="External"/><Relationship Id="rId4" Type="http://schemas.openxmlformats.org/officeDocument/2006/relationships/image" Target="../media/image1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drive.google.com/file/d/1lNZbWeYAM4wd8McfBS9c7jiHYZHOmhhe/view" TargetMode="External"/><Relationship Id="rId4" Type="http://schemas.openxmlformats.org/officeDocument/2006/relationships/image" Target="../media/image2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3.png"/><Relationship Id="rId4" Type="http://schemas.openxmlformats.org/officeDocument/2006/relationships/image" Target="../media/image29.png"/><Relationship Id="rId11" Type="http://schemas.openxmlformats.org/officeDocument/2006/relationships/image" Target="../media/image39.png"/><Relationship Id="rId10" Type="http://schemas.openxmlformats.org/officeDocument/2006/relationships/image" Target="../media/image32.png"/><Relationship Id="rId12" Type="http://schemas.openxmlformats.org/officeDocument/2006/relationships/image" Target="../media/image34.png"/><Relationship Id="rId9" Type="http://schemas.openxmlformats.org/officeDocument/2006/relationships/image" Target="../media/image28.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3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drive.google.com/file/d/1pAYGxerRYRjXUvcSWsakNT7qOyS5EZhv/view" TargetMode="External"/><Relationship Id="rId4"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image" Target="../media/image10.png"/><Relationship Id="rId7" Type="http://schemas.openxmlformats.org/officeDocument/2006/relationships/image" Target="../media/image14.png"/><Relationship Id="rId8"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sp>
        <p:nvSpPr>
          <p:cNvPr id="44" name="Google Shape;44;p8"/>
          <p:cNvSpPr/>
          <p:nvPr/>
        </p:nvSpPr>
        <p:spPr>
          <a:xfrm>
            <a:off x="3752146" y="0"/>
            <a:ext cx="5483400" cy="3556500"/>
          </a:xfrm>
          <a:prstGeom prst="rect">
            <a:avLst/>
          </a:prstGeom>
          <a:solidFill>
            <a:srgbClr val="FFFFFF"/>
          </a:solidFill>
          <a:ln>
            <a:noFill/>
          </a:ln>
          <a:effectLst>
            <a:outerShdw blurRad="57150" rotWithShape="0" algn="bl" dir="5400000" dist="123825">
              <a:srgbClr val="FFFFFF"/>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highlight>
                <a:srgbClr val="FFFFFF"/>
              </a:highlight>
            </a:endParaRPr>
          </a:p>
        </p:txBody>
      </p:sp>
      <p:pic>
        <p:nvPicPr>
          <p:cNvPr descr="UMAwordmark_wtag_white.png" id="45" name="Google Shape;45;p8"/>
          <p:cNvPicPr preferRelativeResize="0"/>
          <p:nvPr/>
        </p:nvPicPr>
        <p:blipFill rotWithShape="1">
          <a:blip r:embed="rId3">
            <a:alphaModFix/>
          </a:blip>
          <a:srcRect b="0" l="0" r="0" t="0"/>
          <a:stretch/>
        </p:blipFill>
        <p:spPr>
          <a:xfrm>
            <a:off x="7018475" y="58620"/>
            <a:ext cx="2125518" cy="423135"/>
          </a:xfrm>
          <a:prstGeom prst="rect">
            <a:avLst/>
          </a:prstGeom>
          <a:noFill/>
          <a:ln>
            <a:noFill/>
          </a:ln>
          <a:effectLst>
            <a:outerShdw blurRad="57150" rotWithShape="0" algn="bl" dist="114300">
              <a:srgbClr val="FF0000">
                <a:alpha val="50000"/>
              </a:srgbClr>
            </a:outerShdw>
            <a:reflection blurRad="0" dir="5400000" dist="38100" endA="0" endPos="30000" fadeDir="5400012" kx="0" rotWithShape="0" algn="bl" stPos="0" sy="-100000" ky="0"/>
          </a:effectLst>
        </p:spPr>
      </p:pic>
      <p:sp>
        <p:nvSpPr>
          <p:cNvPr id="46" name="Google Shape;46;p8"/>
          <p:cNvSpPr txBox="1"/>
          <p:nvPr/>
        </p:nvSpPr>
        <p:spPr>
          <a:xfrm>
            <a:off x="4444862" y="2110953"/>
            <a:ext cx="4199700" cy="354000"/>
          </a:xfrm>
          <a:prstGeom prst="rect">
            <a:avLst/>
          </a:prstGeom>
          <a:noFill/>
          <a:ln>
            <a:noFill/>
          </a:ln>
        </p:spPr>
        <p:txBody>
          <a:bodyPr anchorCtr="0" anchor="t" bIns="45700" lIns="0" spcFirstLastPara="1" rIns="91425" wrap="square" tIns="0">
            <a:noAutofit/>
          </a:bodyPr>
          <a:lstStyle/>
          <a:p>
            <a:pPr indent="0" lvl="0" marL="0" marR="0" rtl="0" algn="l">
              <a:spcBef>
                <a:spcPts val="0"/>
              </a:spcBef>
              <a:spcAft>
                <a:spcPts val="0"/>
              </a:spcAft>
              <a:buNone/>
            </a:pPr>
            <a:r>
              <a:rPr lang="en-US" sz="2000">
                <a:solidFill>
                  <a:srgbClr val="980000"/>
                </a:solidFill>
              </a:rPr>
              <a:t>Mail Gobbler 9000 (MG9K)</a:t>
            </a:r>
            <a:endParaRPr sz="2000">
              <a:solidFill>
                <a:srgbClr val="980000"/>
              </a:solidFill>
              <a:latin typeface="Arial"/>
              <a:ea typeface="Arial"/>
              <a:cs typeface="Arial"/>
              <a:sym typeface="Arial"/>
            </a:endParaRPr>
          </a:p>
        </p:txBody>
      </p:sp>
      <p:sp>
        <p:nvSpPr>
          <p:cNvPr id="47" name="Google Shape;47;p8"/>
          <p:cNvSpPr txBox="1"/>
          <p:nvPr/>
        </p:nvSpPr>
        <p:spPr>
          <a:xfrm>
            <a:off x="3981788" y="1107397"/>
            <a:ext cx="4914676" cy="430887"/>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lt1"/>
              </a:buClr>
              <a:buSzPts val="2800"/>
              <a:buFont typeface="Arial"/>
              <a:buNone/>
            </a:pPr>
            <a:r>
              <a:rPr b="1" lang="en-US" sz="2800">
                <a:solidFill>
                  <a:srgbClr val="980000"/>
                </a:solidFill>
              </a:rPr>
              <a:t>SDP21 MDR</a:t>
            </a:r>
            <a:endParaRPr b="1" sz="2800">
              <a:solidFill>
                <a:srgbClr val="980000"/>
              </a:solidFill>
            </a:endParaRPr>
          </a:p>
          <a:p>
            <a:pPr indent="0" lvl="0" marL="0" marR="0" rtl="0" algn="l">
              <a:lnSpc>
                <a:spcPct val="100000"/>
              </a:lnSpc>
              <a:spcBef>
                <a:spcPts val="0"/>
              </a:spcBef>
              <a:spcAft>
                <a:spcPts val="0"/>
              </a:spcAft>
              <a:buClr>
                <a:schemeClr val="lt1"/>
              </a:buClr>
              <a:buSzPts val="2800"/>
              <a:buFont typeface="Arial"/>
              <a:buNone/>
            </a:pPr>
            <a:r>
              <a:rPr b="1" lang="en-US" sz="1800">
                <a:solidFill>
                  <a:srgbClr val="980000"/>
                </a:solidFill>
              </a:rPr>
              <a:t>Team 31</a:t>
            </a:r>
            <a:endParaRPr b="1" sz="1800">
              <a:solidFill>
                <a:srgbClr val="980000"/>
              </a:solidFill>
            </a:endParaRPr>
          </a:p>
        </p:txBody>
      </p:sp>
      <p:sp>
        <p:nvSpPr>
          <p:cNvPr id="48" name="Google Shape;48;p8"/>
          <p:cNvSpPr txBox="1"/>
          <p:nvPr/>
        </p:nvSpPr>
        <p:spPr>
          <a:xfrm>
            <a:off x="4971058" y="3037656"/>
            <a:ext cx="3925406" cy="345893"/>
          </a:xfrm>
          <a:prstGeom prst="rect">
            <a:avLst/>
          </a:prstGeom>
          <a:noFill/>
          <a:ln>
            <a:noFill/>
          </a:ln>
        </p:spPr>
        <p:txBody>
          <a:bodyPr anchorCtr="0" anchor="t" bIns="0" lIns="0" spcFirstLastPara="1" rIns="0" wrap="square" tIns="0">
            <a:noAutofit/>
          </a:bodyPr>
          <a:lstStyle/>
          <a:p>
            <a:pPr indent="0" lvl="0" marL="0" marR="0" rtl="0" algn="r">
              <a:lnSpc>
                <a:spcPct val="100000"/>
              </a:lnSpc>
              <a:spcBef>
                <a:spcPts val="0"/>
              </a:spcBef>
              <a:spcAft>
                <a:spcPts val="0"/>
              </a:spcAft>
              <a:buClr>
                <a:schemeClr val="accent5"/>
              </a:buClr>
              <a:buSzPts val="1200"/>
              <a:buFont typeface="Arial"/>
              <a:buNone/>
            </a:pPr>
            <a:r>
              <a:rPr lang="en-US" sz="1200">
                <a:solidFill>
                  <a:srgbClr val="980000"/>
                </a:solidFill>
              </a:rPr>
              <a:t>Tea</a:t>
            </a:r>
            <a:r>
              <a:rPr lang="en-US" sz="1200">
                <a:solidFill>
                  <a:srgbClr val="980000"/>
                </a:solidFill>
              </a:rPr>
              <a:t>m 31</a:t>
            </a:r>
            <a:r>
              <a:rPr lang="en-US" sz="1200">
                <a:solidFill>
                  <a:srgbClr val="980000"/>
                </a:solidFill>
              </a:rPr>
              <a:t>: Brendan Truong, Adam Cytrynowski</a:t>
            </a:r>
            <a:r>
              <a:rPr lang="en-US" sz="1200">
                <a:solidFill>
                  <a:srgbClr val="980000"/>
                </a:solidFill>
              </a:rPr>
              <a:t>. Luan Vo, </a:t>
            </a:r>
            <a:r>
              <a:rPr lang="en-US" sz="1200">
                <a:solidFill>
                  <a:srgbClr val="980000"/>
                </a:solidFill>
              </a:rPr>
              <a:t>Jackie Chan ; 16</a:t>
            </a:r>
            <a:r>
              <a:rPr lang="en-US" sz="1200">
                <a:solidFill>
                  <a:srgbClr val="980000"/>
                </a:solidFill>
              </a:rPr>
              <a:t> November </a:t>
            </a:r>
            <a:r>
              <a:rPr lang="en-US" sz="1200">
                <a:solidFill>
                  <a:srgbClr val="980000"/>
                </a:solidFill>
              </a:rPr>
              <a:t>2020</a:t>
            </a:r>
            <a:endParaRPr sz="1200">
              <a:solidFill>
                <a:srgbClr val="980000"/>
              </a:solidFill>
              <a:latin typeface="Arial"/>
              <a:ea typeface="Arial"/>
              <a:cs typeface="Arial"/>
              <a:sym typeface="Arial"/>
            </a:endParaRPr>
          </a:p>
        </p:txBody>
      </p:sp>
      <p:pic>
        <p:nvPicPr>
          <p:cNvPr id="49" name="Google Shape;49;p8"/>
          <p:cNvPicPr preferRelativeResize="0"/>
          <p:nvPr/>
        </p:nvPicPr>
        <p:blipFill>
          <a:blip r:embed="rId4">
            <a:alphaModFix/>
          </a:blip>
          <a:stretch>
            <a:fillRect/>
          </a:stretch>
        </p:blipFill>
        <p:spPr>
          <a:xfrm>
            <a:off x="3752150" y="2486787"/>
            <a:ext cx="760075" cy="822725"/>
          </a:xfrm>
          <a:prstGeom prst="rect">
            <a:avLst/>
          </a:prstGeom>
          <a:noFill/>
          <a:ln>
            <a:noFill/>
          </a:ln>
        </p:spPr>
      </p:pic>
      <p:pic>
        <p:nvPicPr>
          <p:cNvPr id="50" name="Google Shape;50;p8"/>
          <p:cNvPicPr preferRelativeResize="0"/>
          <p:nvPr/>
        </p:nvPicPr>
        <p:blipFill>
          <a:blip r:embed="rId5">
            <a:alphaModFix/>
          </a:blip>
          <a:stretch>
            <a:fillRect/>
          </a:stretch>
        </p:blipFill>
        <p:spPr>
          <a:xfrm>
            <a:off x="1961550" y="3858650"/>
            <a:ext cx="306300" cy="315939"/>
          </a:xfrm>
          <a:prstGeom prst="rect">
            <a:avLst/>
          </a:prstGeom>
          <a:noFill/>
          <a:ln>
            <a:noFill/>
          </a:ln>
        </p:spPr>
      </p:pic>
      <p:pic>
        <p:nvPicPr>
          <p:cNvPr id="51" name="Google Shape;51;p8"/>
          <p:cNvPicPr preferRelativeResize="0"/>
          <p:nvPr/>
        </p:nvPicPr>
        <p:blipFill rotWithShape="1">
          <a:blip r:embed="rId6">
            <a:alphaModFix/>
          </a:blip>
          <a:srcRect b="9979" l="38270" r="33567" t="22361"/>
          <a:stretch/>
        </p:blipFill>
        <p:spPr>
          <a:xfrm>
            <a:off x="2742600" y="3843675"/>
            <a:ext cx="208875" cy="345900"/>
          </a:xfrm>
          <a:prstGeom prst="rect">
            <a:avLst/>
          </a:prstGeom>
          <a:noFill/>
          <a:ln>
            <a:noFill/>
          </a:ln>
        </p:spPr>
      </p:pic>
      <p:pic>
        <p:nvPicPr>
          <p:cNvPr id="52" name="Google Shape;52;p8"/>
          <p:cNvPicPr preferRelativeResize="0"/>
          <p:nvPr/>
        </p:nvPicPr>
        <p:blipFill rotWithShape="1">
          <a:blip r:embed="rId7">
            <a:alphaModFix/>
          </a:blip>
          <a:srcRect b="0" l="26404" r="13625" t="0"/>
          <a:stretch/>
        </p:blipFill>
        <p:spPr>
          <a:xfrm>
            <a:off x="1358075" y="3986925"/>
            <a:ext cx="208875" cy="312275"/>
          </a:xfrm>
          <a:prstGeom prst="rect">
            <a:avLst/>
          </a:prstGeom>
          <a:noFill/>
          <a:ln>
            <a:noFill/>
          </a:ln>
        </p:spPr>
      </p:pic>
      <p:pic>
        <p:nvPicPr>
          <p:cNvPr id="53" name="Google Shape;53;p8"/>
          <p:cNvPicPr preferRelativeResize="0"/>
          <p:nvPr/>
        </p:nvPicPr>
        <p:blipFill rotWithShape="1">
          <a:blip r:embed="rId8">
            <a:alphaModFix/>
          </a:blip>
          <a:srcRect b="24884" l="31376" r="21877" t="23240"/>
          <a:stretch/>
        </p:blipFill>
        <p:spPr>
          <a:xfrm>
            <a:off x="3004450" y="3821375"/>
            <a:ext cx="275525" cy="267525"/>
          </a:xfrm>
          <a:prstGeom prst="rect">
            <a:avLst/>
          </a:prstGeom>
          <a:noFill/>
          <a:ln>
            <a:noFill/>
          </a:ln>
        </p:spPr>
      </p:pic>
      <p:sp>
        <p:nvSpPr>
          <p:cNvPr id="54" name="Google Shape;54;p8"/>
          <p:cNvSpPr/>
          <p:nvPr/>
        </p:nvSpPr>
        <p:spPr>
          <a:xfrm>
            <a:off x="4444850" y="2636125"/>
            <a:ext cx="306300" cy="312300"/>
          </a:xfrm>
          <a:prstGeom prst="ellipse">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7"/>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US"/>
              <a:t>10</a:t>
            </a:r>
            <a:endParaRPr/>
          </a:p>
        </p:txBody>
      </p:sp>
      <p:sp>
        <p:nvSpPr>
          <p:cNvPr id="143" name="Google Shape;143;p17"/>
          <p:cNvSpPr txBox="1"/>
          <p:nvPr/>
        </p:nvSpPr>
        <p:spPr>
          <a:xfrm>
            <a:off x="566000" y="205175"/>
            <a:ext cx="4096500" cy="5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Brendan’s Portion (Backend AWS)</a:t>
            </a:r>
            <a:endParaRPr/>
          </a:p>
        </p:txBody>
      </p:sp>
      <p:pic>
        <p:nvPicPr>
          <p:cNvPr descr="AWS Backend Demo for the MG9K project made by team 31. (As presented during MDR for SDP2021)" id="144" name="Google Shape;144;p17" title="AWS Backend Demo">
            <a:hlinkClick r:id="rId3"/>
          </p:cNvPr>
          <p:cNvPicPr preferRelativeResize="0"/>
          <p:nvPr/>
        </p:nvPicPr>
        <p:blipFill>
          <a:blip r:embed="rId4">
            <a:alphaModFix/>
          </a:blip>
          <a:stretch>
            <a:fillRect/>
          </a:stretch>
        </p:blipFill>
        <p:spPr>
          <a:xfrm>
            <a:off x="180500" y="598925"/>
            <a:ext cx="8510900" cy="42040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18"/>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r>
              <a:rPr lang="en-US"/>
              <a:t>11</a:t>
            </a:r>
            <a:endParaRPr/>
          </a:p>
        </p:txBody>
      </p:sp>
      <p:sp>
        <p:nvSpPr>
          <p:cNvPr id="151" name="Google Shape;151;p18"/>
          <p:cNvSpPr txBox="1"/>
          <p:nvPr/>
        </p:nvSpPr>
        <p:spPr>
          <a:xfrm>
            <a:off x="224725" y="230775"/>
            <a:ext cx="4959600" cy="57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Jackie</a:t>
            </a:r>
            <a:r>
              <a:rPr lang="en-US">
                <a:solidFill>
                  <a:schemeClr val="dk1"/>
                </a:solidFill>
              </a:rPr>
              <a:t>’s Subsystem (Front End Application)</a:t>
            </a:r>
            <a:endParaRPr/>
          </a:p>
        </p:txBody>
      </p:sp>
      <p:sp>
        <p:nvSpPr>
          <p:cNvPr id="152" name="Google Shape;152;p18"/>
          <p:cNvSpPr txBox="1"/>
          <p:nvPr/>
        </p:nvSpPr>
        <p:spPr>
          <a:xfrm>
            <a:off x="224725" y="1304675"/>
            <a:ext cx="4069500" cy="338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US">
                <a:solidFill>
                  <a:schemeClr val="dk1"/>
                </a:solidFill>
              </a:rPr>
              <a:t>App Creation:</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b="1" lang="en-US">
                <a:solidFill>
                  <a:schemeClr val="dk1"/>
                </a:solidFill>
              </a:rPr>
              <a:t>xCode</a:t>
            </a:r>
            <a:endParaRPr b="1">
              <a:solidFill>
                <a:schemeClr val="dk1"/>
              </a:solidFill>
            </a:endParaRPr>
          </a:p>
          <a:p>
            <a:pPr indent="0" lvl="0" marL="457200" rtl="0" algn="l">
              <a:lnSpc>
                <a:spcPct val="115000"/>
              </a:lnSpc>
              <a:spcBef>
                <a:spcPts val="0"/>
              </a:spcBef>
              <a:spcAft>
                <a:spcPts val="0"/>
              </a:spcAft>
              <a:buNone/>
            </a:pPr>
            <a:r>
              <a:rPr lang="en-US">
                <a:solidFill>
                  <a:schemeClr val="dk1"/>
                </a:solidFill>
              </a:rPr>
              <a:t>IDE created by Apple for the development of iOS Apps.</a:t>
            </a:r>
            <a:endParaRPr>
              <a:solidFill>
                <a:schemeClr val="dk1"/>
              </a:solidFill>
            </a:endParaRPr>
          </a:p>
          <a:p>
            <a:pPr indent="-317500" lvl="0" marL="457200" rtl="0" algn="l">
              <a:lnSpc>
                <a:spcPct val="115000"/>
              </a:lnSpc>
              <a:spcBef>
                <a:spcPts val="0"/>
              </a:spcBef>
              <a:spcAft>
                <a:spcPts val="0"/>
              </a:spcAft>
              <a:buClr>
                <a:srgbClr val="FF0000"/>
              </a:buClr>
              <a:buSzPts val="1400"/>
              <a:buAutoNum type="arabicPeriod"/>
            </a:pPr>
            <a:r>
              <a:rPr b="1" lang="en-US">
                <a:solidFill>
                  <a:srgbClr val="FF0000"/>
                </a:solidFill>
              </a:rPr>
              <a:t>Google Drawing</a:t>
            </a:r>
            <a:endParaRPr b="1">
              <a:solidFill>
                <a:srgbClr val="FF0000"/>
              </a:solidFill>
            </a:endParaRPr>
          </a:p>
          <a:p>
            <a:pPr indent="0" lvl="0" marL="457200" rtl="0" algn="l">
              <a:lnSpc>
                <a:spcPct val="115000"/>
              </a:lnSpc>
              <a:spcBef>
                <a:spcPts val="0"/>
              </a:spcBef>
              <a:spcAft>
                <a:spcPts val="0"/>
              </a:spcAft>
              <a:buNone/>
            </a:pPr>
            <a:r>
              <a:rPr lang="en-US">
                <a:solidFill>
                  <a:schemeClr val="dk1"/>
                </a:solidFill>
              </a:rPr>
              <a:t>Allows for the use of shapes to create charts and diagrams.</a:t>
            </a:r>
            <a:endParaRPr>
              <a:solidFill>
                <a:schemeClr val="dk1"/>
              </a:solidFill>
            </a:endParaRPr>
          </a:p>
          <a:p>
            <a:pPr indent="-317500" lvl="0" marL="457200" rtl="0" algn="l">
              <a:lnSpc>
                <a:spcPct val="115000"/>
              </a:lnSpc>
              <a:spcBef>
                <a:spcPts val="0"/>
              </a:spcBef>
              <a:spcAft>
                <a:spcPts val="0"/>
              </a:spcAft>
              <a:buClr>
                <a:schemeClr val="dk1"/>
              </a:buClr>
              <a:buSzPts val="1400"/>
              <a:buAutoNum type="arabicPeriod"/>
            </a:pPr>
            <a:r>
              <a:rPr b="1" lang="en-US">
                <a:solidFill>
                  <a:schemeClr val="dk1"/>
                </a:solidFill>
              </a:rPr>
              <a:t>Github</a:t>
            </a:r>
            <a:endParaRPr b="1">
              <a:solidFill>
                <a:schemeClr val="dk1"/>
              </a:solidFill>
            </a:endParaRPr>
          </a:p>
          <a:p>
            <a:pPr indent="0" lvl="0" marL="457200" rtl="0" algn="l">
              <a:lnSpc>
                <a:spcPct val="115000"/>
              </a:lnSpc>
              <a:spcBef>
                <a:spcPts val="0"/>
              </a:spcBef>
              <a:spcAft>
                <a:spcPts val="0"/>
              </a:spcAft>
              <a:buNone/>
            </a:pPr>
            <a:r>
              <a:rPr lang="en-US">
                <a:solidFill>
                  <a:schemeClr val="dk1"/>
                </a:solidFill>
              </a:rPr>
              <a:t>Hosting service that offers source code management.</a:t>
            </a:r>
            <a:endParaRPr>
              <a:solidFill>
                <a:schemeClr val="dk1"/>
              </a:solidFill>
            </a:endParaRPr>
          </a:p>
          <a:p>
            <a:pPr indent="0" lvl="0" marL="0" rtl="0" algn="l">
              <a:lnSpc>
                <a:spcPct val="115000"/>
              </a:lnSpc>
              <a:spcBef>
                <a:spcPts val="0"/>
              </a:spcBef>
              <a:spcAft>
                <a:spcPts val="0"/>
              </a:spcAft>
              <a:buNone/>
            </a:pPr>
            <a:r>
              <a:t/>
            </a:r>
            <a:endParaRPr b="1">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pic>
        <p:nvPicPr>
          <p:cNvPr id="153" name="Google Shape;153;p18"/>
          <p:cNvPicPr preferRelativeResize="0"/>
          <p:nvPr/>
        </p:nvPicPr>
        <p:blipFill>
          <a:blip r:embed="rId3">
            <a:alphaModFix/>
          </a:blip>
          <a:stretch>
            <a:fillRect/>
          </a:stretch>
        </p:blipFill>
        <p:spPr>
          <a:xfrm>
            <a:off x="6086850" y="2563725"/>
            <a:ext cx="2270851" cy="2270851"/>
          </a:xfrm>
          <a:prstGeom prst="rect">
            <a:avLst/>
          </a:prstGeom>
          <a:noFill/>
          <a:ln>
            <a:noFill/>
          </a:ln>
        </p:spPr>
      </p:pic>
      <p:sp>
        <p:nvSpPr>
          <p:cNvPr id="154" name="Google Shape;154;p18"/>
          <p:cNvSpPr txBox="1"/>
          <p:nvPr/>
        </p:nvSpPr>
        <p:spPr>
          <a:xfrm>
            <a:off x="224725" y="433650"/>
            <a:ext cx="7242600" cy="1383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0"/>
              </a:spcBef>
              <a:spcAft>
                <a:spcPts val="0"/>
              </a:spcAft>
              <a:buNone/>
            </a:pPr>
            <a:r>
              <a:rPr b="1" lang="en-US" sz="1200">
                <a:solidFill>
                  <a:schemeClr val="dk1"/>
                </a:solidFill>
              </a:rPr>
              <a:t>Detailed responsibilities: </a:t>
            </a:r>
            <a:endParaRPr b="1"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US" sz="1200">
                <a:solidFill>
                  <a:schemeClr val="dk1"/>
                </a:solidFill>
              </a:rPr>
              <a:t>Front-end developing of an application that allows the user to upload barcode, send unlock request, </a:t>
            </a:r>
            <a:r>
              <a:rPr lang="en-US" sz="1200">
                <a:solidFill>
                  <a:srgbClr val="FF0000"/>
                </a:solidFill>
              </a:rPr>
              <a:t>receive historic logs</a:t>
            </a:r>
            <a:r>
              <a:rPr lang="en-US" sz="1200">
                <a:solidFill>
                  <a:schemeClr val="dk1"/>
                </a:solidFill>
              </a:rPr>
              <a:t>.</a:t>
            </a:r>
            <a:endParaRPr sz="1200">
              <a:solidFill>
                <a:schemeClr val="dk1"/>
              </a:solidFill>
            </a:endParaRPr>
          </a:p>
          <a:p>
            <a:pPr indent="-304800" lvl="0" marL="457200" rtl="0" algn="l">
              <a:lnSpc>
                <a:spcPct val="115000"/>
              </a:lnSpc>
              <a:spcBef>
                <a:spcPts val="0"/>
              </a:spcBef>
              <a:spcAft>
                <a:spcPts val="0"/>
              </a:spcAft>
              <a:buClr>
                <a:schemeClr val="dk1"/>
              </a:buClr>
              <a:buSzPts val="1200"/>
              <a:buAutoNum type="arabicPeriod"/>
            </a:pPr>
            <a:r>
              <a:rPr lang="en-US" sz="1200">
                <a:solidFill>
                  <a:schemeClr val="dk1"/>
                </a:solidFill>
              </a:rPr>
              <a:t>Ensuring team’s expenses do not exceed allocated budget and serving as liaison between the team and purchasing coordinators.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sz="1500">
              <a:solidFill>
                <a:schemeClr val="dk1"/>
              </a:solidFill>
            </a:endParaRPr>
          </a:p>
          <a:p>
            <a:pPr indent="0" lvl="0" marL="0" rtl="0" algn="l">
              <a:spcBef>
                <a:spcPts val="0"/>
              </a:spcBef>
              <a:spcAft>
                <a:spcPts val="0"/>
              </a:spcAft>
              <a:buNone/>
            </a:pPr>
            <a:r>
              <a:t/>
            </a:r>
            <a:endParaRPr sz="15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9"/>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US"/>
              <a:t>12</a:t>
            </a:r>
            <a:endParaRPr/>
          </a:p>
        </p:txBody>
      </p:sp>
      <p:sp>
        <p:nvSpPr>
          <p:cNvPr id="161" name="Google Shape;161;p19"/>
          <p:cNvSpPr txBox="1"/>
          <p:nvPr/>
        </p:nvSpPr>
        <p:spPr>
          <a:xfrm>
            <a:off x="757025" y="183950"/>
            <a:ext cx="4202400" cy="5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Jackie’s Portion (Front End App)</a:t>
            </a:r>
            <a:endParaRPr/>
          </a:p>
        </p:txBody>
      </p:sp>
      <p:pic>
        <p:nvPicPr>
          <p:cNvPr id="162" name="Google Shape;162;p19" title="FrontEndDemo.mov">
            <a:hlinkClick r:id="rId3"/>
          </p:cNvPr>
          <p:cNvPicPr preferRelativeResize="0"/>
          <p:nvPr/>
        </p:nvPicPr>
        <p:blipFill>
          <a:blip r:embed="rId4">
            <a:alphaModFix/>
          </a:blip>
          <a:stretch>
            <a:fillRect/>
          </a:stretch>
        </p:blipFill>
        <p:spPr>
          <a:xfrm>
            <a:off x="152400" y="916550"/>
            <a:ext cx="8755250" cy="3771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0"/>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r>
              <a:rPr lang="en-US"/>
              <a:t>13</a:t>
            </a:r>
            <a:endParaRPr/>
          </a:p>
        </p:txBody>
      </p:sp>
      <p:sp>
        <p:nvSpPr>
          <p:cNvPr id="169" name="Google Shape;169;p20"/>
          <p:cNvSpPr txBox="1"/>
          <p:nvPr/>
        </p:nvSpPr>
        <p:spPr>
          <a:xfrm>
            <a:off x="431575" y="142950"/>
            <a:ext cx="4739400" cy="5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Adam</a:t>
            </a:r>
            <a:r>
              <a:rPr lang="en-US"/>
              <a:t>’s Responsibility (Hardware Communication)</a:t>
            </a:r>
            <a:endParaRPr/>
          </a:p>
          <a:p>
            <a:pPr indent="0" lvl="0" marL="0" rtl="0" algn="l">
              <a:spcBef>
                <a:spcPts val="0"/>
              </a:spcBef>
              <a:spcAft>
                <a:spcPts val="0"/>
              </a:spcAft>
              <a:buNone/>
            </a:pPr>
            <a:r>
              <a:t/>
            </a:r>
            <a:endParaRPr/>
          </a:p>
        </p:txBody>
      </p:sp>
      <p:sp>
        <p:nvSpPr>
          <p:cNvPr id="170" name="Google Shape;170;p20"/>
          <p:cNvSpPr txBox="1"/>
          <p:nvPr/>
        </p:nvSpPr>
        <p:spPr>
          <a:xfrm>
            <a:off x="476400" y="848975"/>
            <a:ext cx="8191200" cy="332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a:solidFill>
                  <a:schemeClr val="dk1"/>
                </a:solidFill>
              </a:rPr>
              <a:t> </a:t>
            </a:r>
            <a:endParaRPr>
              <a:solidFill>
                <a:schemeClr val="dk1"/>
              </a:solidFill>
            </a:endParaRPr>
          </a:p>
          <a:p>
            <a:pPr indent="0" lvl="0" marL="457200" rtl="0" algn="l">
              <a:lnSpc>
                <a:spcPct val="115000"/>
              </a:lnSpc>
              <a:spcBef>
                <a:spcPts val="0"/>
              </a:spcBef>
              <a:spcAft>
                <a:spcPts val="0"/>
              </a:spcAft>
              <a:buNone/>
            </a:pPr>
            <a:r>
              <a:rPr lang="en-US">
                <a:solidFill>
                  <a:schemeClr val="dk1"/>
                </a:solidFill>
              </a:rPr>
              <a:t>Detailed responsibilities: In charge of ensuring the smooth communication between ESP and AWS IoT. Brainstorming mailbox’s mechanic for the actual production phase, and oversees the functionality of the mailbox, and scanner's physical interactions with its surroundings. Assists in website development </a:t>
            </a:r>
            <a:endParaRPr>
              <a:solidFill>
                <a:schemeClr val="dk1"/>
              </a:solidFill>
            </a:endParaRPr>
          </a:p>
          <a:p>
            <a:pPr indent="0" lvl="0" marL="457200" rtl="0" algn="l">
              <a:lnSpc>
                <a:spcPct val="115000"/>
              </a:lnSpc>
              <a:spcBef>
                <a:spcPts val="0"/>
              </a:spcBef>
              <a:spcAft>
                <a:spcPts val="0"/>
              </a:spcAft>
              <a:buNone/>
            </a:pPr>
            <a:r>
              <a:t/>
            </a:r>
            <a:endParaRPr>
              <a:solidFill>
                <a:schemeClr val="dk1"/>
              </a:solidFill>
            </a:endParaRPr>
          </a:p>
          <a:p>
            <a:pPr indent="0" lvl="0" marL="457200" rtl="0" algn="l">
              <a:lnSpc>
                <a:spcPct val="115000"/>
              </a:lnSpc>
              <a:spcBef>
                <a:spcPts val="0"/>
              </a:spcBef>
              <a:spcAft>
                <a:spcPts val="0"/>
              </a:spcAft>
              <a:buNone/>
            </a:pPr>
            <a:r>
              <a:rPr lang="en-US">
                <a:solidFill>
                  <a:schemeClr val="dk1"/>
                </a:solidFill>
              </a:rPr>
              <a:t>Demo Showcases:</a:t>
            </a:r>
            <a:endParaRPr>
              <a:solidFill>
                <a:schemeClr val="dk1"/>
              </a:solidFill>
            </a:endParaRPr>
          </a:p>
          <a:p>
            <a:pPr indent="-317500" lvl="0" marL="914400" rtl="0" algn="l">
              <a:lnSpc>
                <a:spcPct val="115000"/>
              </a:lnSpc>
              <a:spcBef>
                <a:spcPts val="0"/>
              </a:spcBef>
              <a:spcAft>
                <a:spcPts val="0"/>
              </a:spcAft>
              <a:buClr>
                <a:schemeClr val="dk1"/>
              </a:buClr>
              <a:buSzPts val="1400"/>
              <a:buAutoNum type="arabicPeriod"/>
            </a:pPr>
            <a:r>
              <a:rPr lang="en-US">
                <a:solidFill>
                  <a:schemeClr val="dk1"/>
                </a:solidFill>
              </a:rPr>
              <a:t>MCR12 Barcode Scanner - Scanner Functionality</a:t>
            </a:r>
            <a:endParaRPr>
              <a:solidFill>
                <a:schemeClr val="dk1"/>
              </a:solidFill>
            </a:endParaRPr>
          </a:p>
          <a:p>
            <a:pPr indent="-317500" lvl="0" marL="914400" rtl="0" algn="l">
              <a:lnSpc>
                <a:spcPct val="115000"/>
              </a:lnSpc>
              <a:spcBef>
                <a:spcPts val="0"/>
              </a:spcBef>
              <a:spcAft>
                <a:spcPts val="0"/>
              </a:spcAft>
              <a:buClr>
                <a:schemeClr val="dk1"/>
              </a:buClr>
              <a:buSzPts val="1400"/>
              <a:buAutoNum type="arabicPeriod"/>
            </a:pPr>
            <a:r>
              <a:rPr lang="en-US">
                <a:solidFill>
                  <a:schemeClr val="dk1"/>
                </a:solidFill>
              </a:rPr>
              <a:t>ESP to Backend Interaction - MQTT communication with AWS</a:t>
            </a:r>
            <a:endParaRPr>
              <a:solidFill>
                <a:schemeClr val="dk1"/>
              </a:solidFill>
            </a:endParaRPr>
          </a:p>
          <a:p>
            <a:pPr indent="0" lvl="0" marL="457200" rtl="0" algn="l">
              <a:lnSpc>
                <a:spcPct val="115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1"/>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r>
              <a:rPr lang="en-US"/>
              <a:t>14</a:t>
            </a:r>
            <a:endParaRPr/>
          </a:p>
        </p:txBody>
      </p:sp>
      <p:sp>
        <p:nvSpPr>
          <p:cNvPr id="177" name="Google Shape;177;p21"/>
          <p:cNvSpPr txBox="1"/>
          <p:nvPr/>
        </p:nvSpPr>
        <p:spPr>
          <a:xfrm>
            <a:off x="417425" y="148575"/>
            <a:ext cx="4733100" cy="4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1"/>
          <p:cNvSpPr txBox="1"/>
          <p:nvPr/>
        </p:nvSpPr>
        <p:spPr>
          <a:xfrm>
            <a:off x="353750" y="106125"/>
            <a:ext cx="4273200" cy="55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Adam’s Subsystem (Hardware Portion 2)</a:t>
            </a:r>
            <a:endParaRPr/>
          </a:p>
        </p:txBody>
      </p:sp>
      <p:pic>
        <p:nvPicPr>
          <p:cNvPr id="179" name="Google Shape;179;p21" title="BarcodeScannerDemo">
            <a:hlinkClick r:id="rId3"/>
          </p:cNvPr>
          <p:cNvPicPr preferRelativeResize="0"/>
          <p:nvPr/>
        </p:nvPicPr>
        <p:blipFill>
          <a:blip r:embed="rId4">
            <a:alphaModFix/>
          </a:blip>
          <a:stretch>
            <a:fillRect/>
          </a:stretch>
        </p:blipFill>
        <p:spPr>
          <a:xfrm>
            <a:off x="1534338" y="406375"/>
            <a:ext cx="6075325" cy="4556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2"/>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r>
              <a:rPr lang="en-US"/>
              <a:t>15</a:t>
            </a:r>
            <a:endParaRPr/>
          </a:p>
        </p:txBody>
      </p:sp>
      <p:pic>
        <p:nvPicPr>
          <p:cNvPr id="186" name="Google Shape;186;p22" title="NodeMCuESP8266Demo">
            <a:hlinkClick r:id="rId3"/>
          </p:cNvPr>
          <p:cNvPicPr preferRelativeResize="0"/>
          <p:nvPr/>
        </p:nvPicPr>
        <p:blipFill>
          <a:blip r:embed="rId4">
            <a:alphaModFix/>
          </a:blip>
          <a:stretch>
            <a:fillRect/>
          </a:stretch>
        </p:blipFill>
        <p:spPr>
          <a:xfrm>
            <a:off x="660600" y="619875"/>
            <a:ext cx="7858576" cy="4376075"/>
          </a:xfrm>
          <a:prstGeom prst="rect">
            <a:avLst/>
          </a:prstGeom>
          <a:noFill/>
          <a:ln>
            <a:noFill/>
          </a:ln>
        </p:spPr>
      </p:pic>
      <p:sp>
        <p:nvSpPr>
          <p:cNvPr id="187" name="Google Shape;187;p22"/>
          <p:cNvSpPr txBox="1"/>
          <p:nvPr/>
        </p:nvSpPr>
        <p:spPr>
          <a:xfrm>
            <a:off x="623950" y="82275"/>
            <a:ext cx="4607700" cy="5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Adam’s Subsystem (Hardware Portion 2) contd.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3"/>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r>
              <a:rPr lang="en-US"/>
              <a:t>16</a:t>
            </a:r>
            <a:endParaRPr/>
          </a:p>
        </p:txBody>
      </p:sp>
      <p:sp>
        <p:nvSpPr>
          <p:cNvPr id="194" name="Google Shape;194;p23"/>
          <p:cNvSpPr txBox="1"/>
          <p:nvPr/>
        </p:nvSpPr>
        <p:spPr>
          <a:xfrm>
            <a:off x="431575" y="142950"/>
            <a:ext cx="5433300" cy="5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Luan’s Subsystem (Hardware Mechanics and Behaviors)</a:t>
            </a:r>
            <a:endParaRPr/>
          </a:p>
          <a:p>
            <a:pPr indent="0" lvl="0" marL="0" rtl="0" algn="l">
              <a:spcBef>
                <a:spcPts val="0"/>
              </a:spcBef>
              <a:spcAft>
                <a:spcPts val="0"/>
              </a:spcAft>
              <a:buNone/>
            </a:pPr>
            <a:r>
              <a:t/>
            </a:r>
            <a:endParaRPr/>
          </a:p>
        </p:txBody>
      </p:sp>
      <p:sp>
        <p:nvSpPr>
          <p:cNvPr id="195" name="Google Shape;195;p23"/>
          <p:cNvSpPr txBox="1"/>
          <p:nvPr/>
        </p:nvSpPr>
        <p:spPr>
          <a:xfrm>
            <a:off x="431575" y="811900"/>
            <a:ext cx="8191200" cy="3795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a:solidFill>
                  <a:schemeClr val="dk1"/>
                </a:solidFill>
              </a:rPr>
              <a:t>Detailed responsibilities:</a:t>
            </a:r>
            <a:r>
              <a:rPr lang="en-US">
                <a:solidFill>
                  <a:schemeClr val="dk1"/>
                </a:solidFill>
              </a:rPr>
              <a:t> Design circuit foundation and proposes hardware components that will be used to meet the required specifications listed by the team.</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b="1" lang="en-US">
                <a:solidFill>
                  <a:schemeClr val="dk1"/>
                </a:solidFill>
              </a:rPr>
              <a:t>My subsystems consist of the followings:</a:t>
            </a:r>
            <a:endParaRPr b="1">
              <a:solidFill>
                <a:schemeClr val="dk1"/>
              </a:solidFill>
            </a:endParaRPr>
          </a:p>
          <a:p>
            <a:pPr indent="-317500" lvl="0" marL="457200" rtl="0" algn="l">
              <a:spcBef>
                <a:spcPts val="0"/>
              </a:spcBef>
              <a:spcAft>
                <a:spcPts val="0"/>
              </a:spcAft>
              <a:buClr>
                <a:schemeClr val="dk1"/>
              </a:buClr>
              <a:buSzPts val="1400"/>
              <a:buAutoNum type="arabicPeriod"/>
            </a:pPr>
            <a:r>
              <a:rPr lang="en-US">
                <a:solidFill>
                  <a:schemeClr val="dk1"/>
                </a:solidFill>
              </a:rPr>
              <a:t>Power button (push button) - Waking the system up from initial stage, during wake up mode,  output HIGH voltage on all required pins. </a:t>
            </a:r>
            <a:endParaRPr>
              <a:solidFill>
                <a:schemeClr val="dk1"/>
              </a:solidFill>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AutoNum type="arabicPeriod"/>
            </a:pPr>
            <a:r>
              <a:rPr lang="en-US">
                <a:solidFill>
                  <a:srgbClr val="FF0000"/>
                </a:solidFill>
              </a:rPr>
              <a:t>Force Sensing Resistor (mail compartment trigger)</a:t>
            </a:r>
            <a:r>
              <a:rPr lang="en-US">
                <a:solidFill>
                  <a:schemeClr val="dk1"/>
                </a:solidFill>
              </a:rPr>
              <a:t> - Detects incoming mail via a change in resistance of the pressure pad. </a:t>
            </a:r>
            <a:endParaRPr>
              <a:solidFill>
                <a:schemeClr val="dk1"/>
              </a:solidFill>
            </a:endParaRPr>
          </a:p>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AutoNum type="arabicPeriod"/>
            </a:pPr>
            <a:r>
              <a:rPr lang="en-US">
                <a:solidFill>
                  <a:schemeClr val="dk1"/>
                </a:solidFill>
              </a:rPr>
              <a:t>Switching Solenoid (package compartment locking mechanism) - lock the box during initial stage (off mode) and unlock the box once the box wakes up (on mode). </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AutoNum type="arabicPeriod"/>
            </a:pPr>
            <a:r>
              <a:rPr lang="en-US">
                <a:solidFill>
                  <a:schemeClr val="dk1"/>
                </a:solidFill>
              </a:rPr>
              <a:t>Dc/Dc converter - converting 12VDC into 3.3VDC</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4"/>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US"/>
              <a:t>17</a:t>
            </a:r>
            <a:endParaRPr/>
          </a:p>
        </p:txBody>
      </p:sp>
      <p:sp>
        <p:nvSpPr>
          <p:cNvPr id="202" name="Google Shape;202;p24"/>
          <p:cNvSpPr txBox="1"/>
          <p:nvPr/>
        </p:nvSpPr>
        <p:spPr>
          <a:xfrm>
            <a:off x="152400" y="0"/>
            <a:ext cx="5193900" cy="5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Luan’s Subsystem (Hardware Demo Push Button)</a:t>
            </a:r>
            <a:endParaRPr>
              <a:solidFill>
                <a:schemeClr val="dk1"/>
              </a:solidFill>
            </a:endParaRPr>
          </a:p>
          <a:p>
            <a:pPr indent="0" lvl="0" marL="0" rtl="0" algn="l">
              <a:spcBef>
                <a:spcPts val="0"/>
              </a:spcBef>
              <a:spcAft>
                <a:spcPts val="0"/>
              </a:spcAft>
              <a:buNone/>
            </a:pPr>
            <a:r>
              <a:t/>
            </a:r>
            <a:endParaRPr/>
          </a:p>
        </p:txBody>
      </p:sp>
      <p:pic>
        <p:nvPicPr>
          <p:cNvPr id="203" name="Google Shape;203;p24" title="1 -Push button demo.MOV">
            <a:hlinkClick r:id="rId3"/>
          </p:cNvPr>
          <p:cNvPicPr preferRelativeResize="0"/>
          <p:nvPr/>
        </p:nvPicPr>
        <p:blipFill>
          <a:blip r:embed="rId4">
            <a:alphaModFix/>
          </a:blip>
          <a:stretch>
            <a:fillRect/>
          </a:stretch>
        </p:blipFill>
        <p:spPr>
          <a:xfrm>
            <a:off x="152400" y="588500"/>
            <a:ext cx="8472202" cy="4374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5"/>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r>
              <a:rPr lang="en-US"/>
              <a:t>18</a:t>
            </a:r>
            <a:endParaRPr/>
          </a:p>
        </p:txBody>
      </p:sp>
      <p:sp>
        <p:nvSpPr>
          <p:cNvPr id="210" name="Google Shape;210;p25"/>
          <p:cNvSpPr txBox="1"/>
          <p:nvPr/>
        </p:nvSpPr>
        <p:spPr>
          <a:xfrm>
            <a:off x="152400" y="0"/>
            <a:ext cx="5918100" cy="47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Luan’s Subsystem (Har</a:t>
            </a:r>
            <a:r>
              <a:rPr lang="en-US">
                <a:solidFill>
                  <a:schemeClr val="dk1"/>
                </a:solidFill>
              </a:rPr>
              <a:t>dware demo FSR</a:t>
            </a:r>
            <a:r>
              <a:rPr lang="en-US">
                <a:solidFill>
                  <a:schemeClr val="dk1"/>
                </a:solidFill>
              </a:rPr>
              <a:t>)</a:t>
            </a:r>
            <a:endParaRPr>
              <a:solidFill>
                <a:schemeClr val="dk1"/>
              </a:solidFill>
            </a:endParaRPr>
          </a:p>
        </p:txBody>
      </p:sp>
      <p:pic>
        <p:nvPicPr>
          <p:cNvPr id="211" name="Google Shape;211;p25" title="2- FSR demo.MOV">
            <a:hlinkClick r:id="rId3"/>
          </p:cNvPr>
          <p:cNvPicPr preferRelativeResize="0"/>
          <p:nvPr/>
        </p:nvPicPr>
        <p:blipFill>
          <a:blip r:embed="rId4">
            <a:alphaModFix/>
          </a:blip>
          <a:stretch>
            <a:fillRect/>
          </a:stretch>
        </p:blipFill>
        <p:spPr>
          <a:xfrm>
            <a:off x="152400" y="627600"/>
            <a:ext cx="8389325" cy="43352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6"/>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US"/>
              <a:t>19</a:t>
            </a:r>
            <a:endParaRPr/>
          </a:p>
        </p:txBody>
      </p:sp>
      <p:sp>
        <p:nvSpPr>
          <p:cNvPr id="218" name="Google Shape;218;p26"/>
          <p:cNvSpPr txBox="1"/>
          <p:nvPr/>
        </p:nvSpPr>
        <p:spPr>
          <a:xfrm>
            <a:off x="152400" y="0"/>
            <a:ext cx="5918100" cy="47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Luan’s Subsystem (Hardware demo Solenoid)</a:t>
            </a:r>
            <a:endParaRPr>
              <a:solidFill>
                <a:schemeClr val="dk1"/>
              </a:solidFill>
            </a:endParaRPr>
          </a:p>
        </p:txBody>
      </p:sp>
      <p:pic>
        <p:nvPicPr>
          <p:cNvPr id="219" name="Google Shape;219;p26" title="3 - solenoid.MOV">
            <a:hlinkClick r:id="rId3"/>
          </p:cNvPr>
          <p:cNvPicPr preferRelativeResize="0"/>
          <p:nvPr/>
        </p:nvPicPr>
        <p:blipFill>
          <a:blip r:embed="rId4">
            <a:alphaModFix/>
          </a:blip>
          <a:stretch>
            <a:fillRect/>
          </a:stretch>
        </p:blipFill>
        <p:spPr>
          <a:xfrm>
            <a:off x="152400" y="627600"/>
            <a:ext cx="8415475" cy="433527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9"/>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r>
              <a:rPr lang="en-US"/>
              <a:t>2</a:t>
            </a:r>
            <a:endParaRPr/>
          </a:p>
          <a:p>
            <a:pPr indent="0" lvl="0" marL="0" rtl="0" algn="ctr">
              <a:spcBef>
                <a:spcPts val="0"/>
              </a:spcBef>
              <a:spcAft>
                <a:spcPts val="0"/>
              </a:spcAft>
              <a:buClr>
                <a:srgbClr val="000000"/>
              </a:buClr>
              <a:buFont typeface="Arial"/>
              <a:buNone/>
            </a:pPr>
            <a:r>
              <a:t/>
            </a:r>
            <a:endParaRPr/>
          </a:p>
          <a:p>
            <a:pPr indent="0" lvl="0" marL="0" rtl="0" algn="ctr">
              <a:spcBef>
                <a:spcPts val="0"/>
              </a:spcBef>
              <a:spcAft>
                <a:spcPts val="0"/>
              </a:spcAft>
              <a:buClr>
                <a:srgbClr val="000000"/>
              </a:buClr>
              <a:buFont typeface="Arial"/>
              <a:buNone/>
            </a:pPr>
            <a:r>
              <a:t/>
            </a:r>
            <a:endParaRPr/>
          </a:p>
        </p:txBody>
      </p:sp>
      <p:sp>
        <p:nvSpPr>
          <p:cNvPr id="61" name="Google Shape;61;p9"/>
          <p:cNvSpPr txBox="1"/>
          <p:nvPr/>
        </p:nvSpPr>
        <p:spPr>
          <a:xfrm>
            <a:off x="431575" y="142950"/>
            <a:ext cx="5355000" cy="5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Individual Roles and Presentation Overview</a:t>
            </a:r>
            <a:endParaRPr/>
          </a:p>
          <a:p>
            <a:pPr indent="0" lvl="0" marL="0" rtl="0" algn="l">
              <a:spcBef>
                <a:spcPts val="0"/>
              </a:spcBef>
              <a:spcAft>
                <a:spcPts val="0"/>
              </a:spcAft>
              <a:buNone/>
            </a:pPr>
            <a:r>
              <a:t/>
            </a:r>
            <a:endParaRPr/>
          </a:p>
        </p:txBody>
      </p:sp>
      <p:sp>
        <p:nvSpPr>
          <p:cNvPr id="62" name="Google Shape;62;p9"/>
          <p:cNvSpPr txBox="1"/>
          <p:nvPr/>
        </p:nvSpPr>
        <p:spPr>
          <a:xfrm>
            <a:off x="476400" y="848975"/>
            <a:ext cx="8191200" cy="3323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US">
                <a:solidFill>
                  <a:schemeClr val="dk1"/>
                </a:solidFill>
              </a:rPr>
              <a:t>Brendan Truong</a:t>
            </a:r>
            <a:endParaRPr b="1">
              <a:solidFill>
                <a:schemeClr val="dk1"/>
              </a:solidFill>
            </a:endParaRPr>
          </a:p>
          <a:p>
            <a:pPr indent="457200" lvl="0" marL="0" rtl="0" algn="l">
              <a:lnSpc>
                <a:spcPct val="115000"/>
              </a:lnSpc>
              <a:spcBef>
                <a:spcPts val="0"/>
              </a:spcBef>
              <a:spcAft>
                <a:spcPts val="0"/>
              </a:spcAft>
              <a:buNone/>
            </a:pPr>
            <a:r>
              <a:rPr lang="en-US">
                <a:solidFill>
                  <a:schemeClr val="dk1"/>
                </a:solidFill>
              </a:rPr>
              <a:t>Team Leader and Backend Developer</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b="1" lang="en-US">
                <a:solidFill>
                  <a:schemeClr val="dk1"/>
                </a:solidFill>
              </a:rPr>
              <a:t>Jackie Chan</a:t>
            </a:r>
            <a:endParaRPr b="1">
              <a:solidFill>
                <a:schemeClr val="dk1"/>
              </a:solidFill>
            </a:endParaRPr>
          </a:p>
          <a:p>
            <a:pPr indent="457200" lvl="0" marL="0" rtl="0" algn="l">
              <a:lnSpc>
                <a:spcPct val="115000"/>
              </a:lnSpc>
              <a:spcBef>
                <a:spcPts val="0"/>
              </a:spcBef>
              <a:spcAft>
                <a:spcPts val="0"/>
              </a:spcAft>
              <a:buNone/>
            </a:pPr>
            <a:r>
              <a:rPr lang="en-US">
                <a:solidFill>
                  <a:schemeClr val="dk1"/>
                </a:solidFill>
              </a:rPr>
              <a:t>Budget Management and Front-end Developer</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US">
                <a:solidFill>
                  <a:schemeClr val="dk1"/>
                </a:solidFill>
              </a:rPr>
              <a:t>Luan Vo</a:t>
            </a:r>
            <a:endParaRPr b="1">
              <a:solidFill>
                <a:schemeClr val="dk1"/>
              </a:solidFill>
            </a:endParaRPr>
          </a:p>
          <a:p>
            <a:pPr indent="457200" lvl="0" marL="0" rtl="0" algn="l">
              <a:lnSpc>
                <a:spcPct val="115000"/>
              </a:lnSpc>
              <a:spcBef>
                <a:spcPts val="0"/>
              </a:spcBef>
              <a:spcAft>
                <a:spcPts val="0"/>
              </a:spcAft>
              <a:buClr>
                <a:schemeClr val="dk1"/>
              </a:buClr>
              <a:buSzPts val="1100"/>
              <a:buFont typeface="Arial"/>
              <a:buNone/>
            </a:pPr>
            <a:r>
              <a:rPr lang="en-US">
                <a:solidFill>
                  <a:schemeClr val="dk1"/>
                </a:solidFill>
              </a:rPr>
              <a:t>Hardware and Circuit Designer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US">
                <a:solidFill>
                  <a:schemeClr val="dk1"/>
                </a:solidFill>
              </a:rPr>
              <a:t>Adam Cytrynowski</a:t>
            </a:r>
            <a:endParaRPr b="1">
              <a:solidFill>
                <a:schemeClr val="dk1"/>
              </a:solidFill>
            </a:endParaRPr>
          </a:p>
          <a:p>
            <a:pPr indent="457200" lvl="0" marL="0" rtl="0" algn="l">
              <a:lnSpc>
                <a:spcPct val="115000"/>
              </a:lnSpc>
              <a:spcBef>
                <a:spcPts val="0"/>
              </a:spcBef>
              <a:spcAft>
                <a:spcPts val="0"/>
              </a:spcAft>
              <a:buClr>
                <a:schemeClr val="dk1"/>
              </a:buClr>
              <a:buSzPts val="1100"/>
              <a:buFont typeface="Arial"/>
              <a:buNone/>
            </a:pPr>
            <a:r>
              <a:rPr lang="en-US">
                <a:solidFill>
                  <a:schemeClr val="dk1"/>
                </a:solidFill>
              </a:rPr>
              <a:t>Communication Specialist and Box/Website Designer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p>
        </p:txBody>
      </p:sp>
      <p:sp>
        <p:nvSpPr>
          <p:cNvPr id="63" name="Google Shape;63;p9"/>
          <p:cNvSpPr txBox="1"/>
          <p:nvPr/>
        </p:nvSpPr>
        <p:spPr>
          <a:xfrm>
            <a:off x="5892575" y="845000"/>
            <a:ext cx="3003300" cy="33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7"/>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r>
              <a:rPr lang="en-US"/>
              <a:t>20</a:t>
            </a:r>
            <a:endParaRPr/>
          </a:p>
        </p:txBody>
      </p:sp>
      <p:sp>
        <p:nvSpPr>
          <p:cNvPr id="226" name="Google Shape;226;p27"/>
          <p:cNvSpPr txBox="1"/>
          <p:nvPr/>
        </p:nvSpPr>
        <p:spPr>
          <a:xfrm>
            <a:off x="83375" y="55900"/>
            <a:ext cx="5433300" cy="56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Luan’s Subsystem (Power Specification)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27" name="Google Shape;227;p27"/>
          <p:cNvSpPr txBox="1"/>
          <p:nvPr/>
        </p:nvSpPr>
        <p:spPr>
          <a:xfrm>
            <a:off x="157600" y="4356250"/>
            <a:ext cx="8071200" cy="53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t>Full spreadsheet:</a:t>
            </a:r>
            <a:endParaRPr sz="1300"/>
          </a:p>
          <a:p>
            <a:pPr indent="0" lvl="0" marL="0" rtl="0" algn="l">
              <a:spcBef>
                <a:spcPts val="0"/>
              </a:spcBef>
              <a:spcAft>
                <a:spcPts val="0"/>
              </a:spcAft>
              <a:buNone/>
            </a:pPr>
            <a:r>
              <a:rPr lang="en-US" sz="1300"/>
              <a:t>https://docs.google.com/spreadsheets/d/1X-PXSN7Y21ZjLVsWlBEaUqzN06b_FOBv/edit#gid=2117688693</a:t>
            </a:r>
            <a:endParaRPr sz="1300"/>
          </a:p>
        </p:txBody>
      </p:sp>
      <p:pic>
        <p:nvPicPr>
          <p:cNvPr id="228" name="Google Shape;228;p27"/>
          <p:cNvPicPr preferRelativeResize="0"/>
          <p:nvPr/>
        </p:nvPicPr>
        <p:blipFill>
          <a:blip r:embed="rId3">
            <a:alphaModFix/>
          </a:blip>
          <a:stretch>
            <a:fillRect/>
          </a:stretch>
        </p:blipFill>
        <p:spPr>
          <a:xfrm>
            <a:off x="0" y="1117038"/>
            <a:ext cx="9144001" cy="474084"/>
          </a:xfrm>
          <a:prstGeom prst="rect">
            <a:avLst/>
          </a:prstGeom>
          <a:noFill/>
          <a:ln>
            <a:noFill/>
          </a:ln>
        </p:spPr>
      </p:pic>
      <p:pic>
        <p:nvPicPr>
          <p:cNvPr id="229" name="Google Shape;229;p27"/>
          <p:cNvPicPr preferRelativeResize="0"/>
          <p:nvPr/>
        </p:nvPicPr>
        <p:blipFill>
          <a:blip r:embed="rId4">
            <a:alphaModFix/>
          </a:blip>
          <a:stretch>
            <a:fillRect/>
          </a:stretch>
        </p:blipFill>
        <p:spPr>
          <a:xfrm>
            <a:off x="0" y="1591125"/>
            <a:ext cx="9143999" cy="24486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8"/>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US"/>
              <a:t>21</a:t>
            </a:r>
            <a:endParaRPr/>
          </a:p>
        </p:txBody>
      </p:sp>
      <p:sp>
        <p:nvSpPr>
          <p:cNvPr id="236" name="Google Shape;236;p28"/>
          <p:cNvSpPr txBox="1"/>
          <p:nvPr/>
        </p:nvSpPr>
        <p:spPr>
          <a:xfrm>
            <a:off x="244225" y="757975"/>
            <a:ext cx="4337100" cy="5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t>Current</a:t>
            </a:r>
            <a:endParaRPr b="1"/>
          </a:p>
        </p:txBody>
      </p:sp>
      <p:sp>
        <p:nvSpPr>
          <p:cNvPr id="237" name="Google Shape;237;p28"/>
          <p:cNvSpPr txBox="1"/>
          <p:nvPr/>
        </p:nvSpPr>
        <p:spPr>
          <a:xfrm>
            <a:off x="340425" y="843675"/>
            <a:ext cx="1680000" cy="20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8"/>
          <p:cNvSpPr txBox="1"/>
          <p:nvPr/>
        </p:nvSpPr>
        <p:spPr>
          <a:xfrm>
            <a:off x="244225" y="1214200"/>
            <a:ext cx="2849400" cy="210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Hardware Modules:</a:t>
            </a:r>
            <a:endParaRPr/>
          </a:p>
          <a:p>
            <a:pPr indent="-317500" lvl="0" marL="457200" rtl="0" algn="l">
              <a:spcBef>
                <a:spcPts val="0"/>
              </a:spcBef>
              <a:spcAft>
                <a:spcPts val="0"/>
              </a:spcAft>
              <a:buSzPts val="1400"/>
              <a:buAutoNum type="arabicPeriod"/>
            </a:pPr>
            <a:r>
              <a:rPr lang="en-US"/>
              <a:t>ESP8266</a:t>
            </a:r>
            <a:endParaRPr/>
          </a:p>
          <a:p>
            <a:pPr indent="-317500" lvl="0" marL="457200" rtl="0" algn="l">
              <a:spcBef>
                <a:spcPts val="0"/>
              </a:spcBef>
              <a:spcAft>
                <a:spcPts val="0"/>
              </a:spcAft>
              <a:buSzPts val="1400"/>
              <a:buAutoNum type="arabicPeriod"/>
            </a:pPr>
            <a:r>
              <a:rPr lang="en-US"/>
              <a:t>MCR12 Barcode Scanner</a:t>
            </a:r>
            <a:endParaRPr/>
          </a:p>
          <a:p>
            <a:pPr indent="-317500" lvl="0" marL="457200" rtl="0" algn="l">
              <a:spcBef>
                <a:spcPts val="0"/>
              </a:spcBef>
              <a:spcAft>
                <a:spcPts val="0"/>
              </a:spcAft>
              <a:buSzPts val="1400"/>
              <a:buAutoNum type="arabicPeriod"/>
            </a:pPr>
            <a:r>
              <a:rPr lang="en-US"/>
              <a:t>12 - V Solenoid</a:t>
            </a:r>
            <a:endParaRPr/>
          </a:p>
          <a:p>
            <a:pPr indent="-317500" lvl="0" marL="457200" rtl="0" algn="l">
              <a:spcBef>
                <a:spcPts val="0"/>
              </a:spcBef>
              <a:spcAft>
                <a:spcPts val="0"/>
              </a:spcAft>
              <a:buSzPts val="1400"/>
              <a:buAutoNum type="arabicPeriod"/>
            </a:pPr>
            <a:r>
              <a:rPr lang="en-US"/>
              <a:t>ATMega328P</a:t>
            </a:r>
            <a:endParaRPr/>
          </a:p>
          <a:p>
            <a:pPr indent="-317500" lvl="0" marL="457200" rtl="0" algn="l">
              <a:spcBef>
                <a:spcPts val="0"/>
              </a:spcBef>
              <a:spcAft>
                <a:spcPts val="0"/>
              </a:spcAft>
              <a:buSzPts val="1400"/>
              <a:buAutoNum type="arabicPeriod"/>
            </a:pPr>
            <a:r>
              <a:rPr lang="en-US"/>
              <a:t>Pressure Plate</a:t>
            </a:r>
            <a:endParaRPr/>
          </a:p>
        </p:txBody>
      </p:sp>
      <p:sp>
        <p:nvSpPr>
          <p:cNvPr id="239" name="Google Shape;239;p28"/>
          <p:cNvSpPr txBox="1"/>
          <p:nvPr/>
        </p:nvSpPr>
        <p:spPr>
          <a:xfrm>
            <a:off x="2940150" y="1240150"/>
            <a:ext cx="3263700" cy="204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Backend Modules</a:t>
            </a:r>
            <a:endParaRPr/>
          </a:p>
          <a:p>
            <a:pPr indent="-317500" lvl="0" marL="457200" rtl="0" algn="l">
              <a:spcBef>
                <a:spcPts val="0"/>
              </a:spcBef>
              <a:spcAft>
                <a:spcPts val="0"/>
              </a:spcAft>
              <a:buSzPts val="1400"/>
              <a:buAutoNum type="arabicPeriod"/>
            </a:pPr>
            <a:r>
              <a:rPr lang="en-US"/>
              <a:t>AWS (Amazon Web Services)</a:t>
            </a:r>
            <a:endParaRPr/>
          </a:p>
          <a:p>
            <a:pPr indent="-317500" lvl="1" marL="914400" rtl="0" algn="l">
              <a:spcBef>
                <a:spcPts val="0"/>
              </a:spcBef>
              <a:spcAft>
                <a:spcPts val="0"/>
              </a:spcAft>
              <a:buSzPts val="1400"/>
              <a:buAutoNum type="alphaLcPeriod"/>
            </a:pPr>
            <a:r>
              <a:rPr lang="en-US"/>
              <a:t>IoT Core</a:t>
            </a:r>
            <a:endParaRPr/>
          </a:p>
          <a:p>
            <a:pPr indent="-317500" lvl="1" marL="914400" rtl="0" algn="l">
              <a:spcBef>
                <a:spcPts val="0"/>
              </a:spcBef>
              <a:spcAft>
                <a:spcPts val="0"/>
              </a:spcAft>
              <a:buSzPts val="1400"/>
              <a:buAutoNum type="alphaLcPeriod"/>
            </a:pPr>
            <a:r>
              <a:rPr lang="en-US"/>
              <a:t>Lambda</a:t>
            </a:r>
            <a:endParaRPr/>
          </a:p>
          <a:p>
            <a:pPr indent="-317500" lvl="1" marL="914400" rtl="0" algn="l">
              <a:spcBef>
                <a:spcPts val="0"/>
              </a:spcBef>
              <a:spcAft>
                <a:spcPts val="0"/>
              </a:spcAft>
              <a:buSzPts val="1400"/>
              <a:buAutoNum type="alphaLcPeriod"/>
            </a:pPr>
            <a:r>
              <a:rPr lang="en-US"/>
              <a:t>AppSynch</a:t>
            </a:r>
            <a:endParaRPr/>
          </a:p>
          <a:p>
            <a:pPr indent="-317500" lvl="1" marL="914400" rtl="0" algn="l">
              <a:spcBef>
                <a:spcPts val="0"/>
              </a:spcBef>
              <a:spcAft>
                <a:spcPts val="0"/>
              </a:spcAft>
              <a:buSzPts val="1400"/>
              <a:buAutoNum type="alphaLcPeriod"/>
            </a:pPr>
            <a:r>
              <a:rPr lang="en-US"/>
              <a:t>DynamoDB</a:t>
            </a:r>
            <a:endParaRPr/>
          </a:p>
          <a:p>
            <a:pPr indent="-317500" lvl="1" marL="914400" rtl="0" algn="l">
              <a:spcBef>
                <a:spcPts val="0"/>
              </a:spcBef>
              <a:spcAft>
                <a:spcPts val="0"/>
              </a:spcAft>
              <a:buSzPts val="1400"/>
              <a:buAutoNum type="alphaLcPeriod"/>
            </a:pPr>
            <a:r>
              <a:rPr lang="en-US"/>
              <a:t>EC2</a:t>
            </a:r>
            <a:endParaRPr/>
          </a:p>
          <a:p>
            <a:pPr indent="-317500" lvl="1" marL="914400" rtl="0" algn="l">
              <a:spcBef>
                <a:spcPts val="0"/>
              </a:spcBef>
              <a:spcAft>
                <a:spcPts val="0"/>
              </a:spcAft>
              <a:buSzPts val="1400"/>
              <a:buAutoNum type="alphaLcPeriod"/>
            </a:pPr>
            <a:r>
              <a:rPr lang="en-US"/>
              <a:t>Cognito</a:t>
            </a:r>
            <a:endParaRPr/>
          </a:p>
        </p:txBody>
      </p:sp>
      <p:sp>
        <p:nvSpPr>
          <p:cNvPr id="240" name="Google Shape;240;p28"/>
          <p:cNvSpPr txBox="1"/>
          <p:nvPr/>
        </p:nvSpPr>
        <p:spPr>
          <a:xfrm>
            <a:off x="244225" y="2816675"/>
            <a:ext cx="3448800" cy="11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Front-End Modules</a:t>
            </a:r>
            <a:endParaRPr/>
          </a:p>
          <a:p>
            <a:pPr indent="-317500" lvl="0" marL="457200" rtl="0" algn="l">
              <a:spcBef>
                <a:spcPts val="0"/>
              </a:spcBef>
              <a:spcAft>
                <a:spcPts val="0"/>
              </a:spcAft>
              <a:buSzPts val="1400"/>
              <a:buAutoNum type="arabicPeriod"/>
            </a:pPr>
            <a:r>
              <a:rPr lang="en-US"/>
              <a:t>xCode</a:t>
            </a:r>
            <a:endParaRPr/>
          </a:p>
          <a:p>
            <a:pPr indent="-317500" lvl="0" marL="457200" rtl="0" algn="l">
              <a:spcBef>
                <a:spcPts val="0"/>
              </a:spcBef>
              <a:spcAft>
                <a:spcPts val="0"/>
              </a:spcAft>
              <a:buSzPts val="1400"/>
              <a:buAutoNum type="arabicPeriod"/>
            </a:pPr>
            <a:r>
              <a:rPr lang="en-US"/>
              <a:t>Google Drawing</a:t>
            </a:r>
            <a:endParaRPr/>
          </a:p>
          <a:p>
            <a:pPr indent="-317500" lvl="0" marL="457200" rtl="0" algn="l">
              <a:spcBef>
                <a:spcPts val="0"/>
              </a:spcBef>
              <a:spcAft>
                <a:spcPts val="0"/>
              </a:spcAft>
              <a:buSzPts val="1400"/>
              <a:buAutoNum type="arabicPeriod"/>
            </a:pPr>
            <a:r>
              <a:rPr lang="en-US"/>
              <a:t>Github</a:t>
            </a:r>
            <a:endParaRPr/>
          </a:p>
          <a:p>
            <a:pPr indent="0" lvl="0" marL="457200" rtl="0" algn="l">
              <a:spcBef>
                <a:spcPts val="0"/>
              </a:spcBef>
              <a:spcAft>
                <a:spcPts val="0"/>
              </a:spcAft>
              <a:buNone/>
            </a:pPr>
            <a:r>
              <a:t/>
            </a:r>
            <a:endParaRPr/>
          </a:p>
        </p:txBody>
      </p:sp>
      <p:sp>
        <p:nvSpPr>
          <p:cNvPr id="241" name="Google Shape;241;p28"/>
          <p:cNvSpPr txBox="1"/>
          <p:nvPr/>
        </p:nvSpPr>
        <p:spPr>
          <a:xfrm>
            <a:off x="6012050" y="2164075"/>
            <a:ext cx="3000000" cy="14682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rPr>
              <a:t>Hardware Modules:</a:t>
            </a:r>
            <a:endParaRPr>
              <a:solidFill>
                <a:srgbClr val="FFFFFF"/>
              </a:solidFill>
            </a:endParaRPr>
          </a:p>
          <a:p>
            <a:pPr indent="-317500" lvl="0" marL="457200" rtl="0" algn="l">
              <a:spcBef>
                <a:spcPts val="0"/>
              </a:spcBef>
              <a:spcAft>
                <a:spcPts val="0"/>
              </a:spcAft>
              <a:buClr>
                <a:srgbClr val="FFFFFF"/>
              </a:buClr>
              <a:buSzPts val="1400"/>
              <a:buAutoNum type="arabicPeriod"/>
            </a:pPr>
            <a:r>
              <a:rPr lang="en-US">
                <a:solidFill>
                  <a:srgbClr val="FFFFFF"/>
                </a:solidFill>
              </a:rPr>
              <a:t>Atmel Studio</a:t>
            </a:r>
            <a:endParaRPr>
              <a:solidFill>
                <a:srgbClr val="FFFFFF"/>
              </a:solidFill>
            </a:endParaRPr>
          </a:p>
          <a:p>
            <a:pPr indent="-317500" lvl="0" marL="457200" rtl="0" algn="l">
              <a:spcBef>
                <a:spcPts val="0"/>
              </a:spcBef>
              <a:spcAft>
                <a:spcPts val="0"/>
              </a:spcAft>
              <a:buClr>
                <a:srgbClr val="FFFFFF"/>
              </a:buClr>
              <a:buSzPts val="1400"/>
              <a:buAutoNum type="arabicPeriod"/>
            </a:pPr>
            <a:r>
              <a:rPr lang="en-US">
                <a:solidFill>
                  <a:srgbClr val="FFFFFF"/>
                </a:solidFill>
              </a:rPr>
              <a:t>PCB</a:t>
            </a:r>
            <a:endParaRPr>
              <a:solidFill>
                <a:srgbClr val="FFFFFF"/>
              </a:solidFill>
            </a:endParaRPr>
          </a:p>
          <a:p>
            <a:pPr indent="-317500" lvl="0" marL="457200" rtl="0" algn="l">
              <a:spcBef>
                <a:spcPts val="0"/>
              </a:spcBef>
              <a:spcAft>
                <a:spcPts val="0"/>
              </a:spcAft>
              <a:buClr>
                <a:srgbClr val="FFFFFF"/>
              </a:buClr>
              <a:buSzPts val="1400"/>
              <a:buAutoNum type="arabicPeriod"/>
            </a:pPr>
            <a:r>
              <a:rPr lang="en-US">
                <a:solidFill>
                  <a:srgbClr val="FFFFFF"/>
                </a:solidFill>
              </a:rPr>
              <a:t>Buck Converter</a:t>
            </a:r>
            <a:endParaRPr>
              <a:solidFill>
                <a:srgbClr val="FFFFFF"/>
              </a:solidFill>
            </a:endParaRPr>
          </a:p>
          <a:p>
            <a:pPr indent="-317500" lvl="0" marL="457200" rtl="0" algn="l">
              <a:spcBef>
                <a:spcPts val="0"/>
              </a:spcBef>
              <a:spcAft>
                <a:spcPts val="0"/>
              </a:spcAft>
              <a:buClr>
                <a:srgbClr val="FFFFFF"/>
              </a:buClr>
              <a:buSzPts val="1400"/>
              <a:buAutoNum type="arabicPeriod"/>
            </a:pPr>
            <a:r>
              <a:rPr lang="en-US">
                <a:solidFill>
                  <a:srgbClr val="FFFFFF"/>
                </a:solidFill>
              </a:rPr>
              <a:t>Wii Fit Board Sensor / Ultrasonic Sensor</a:t>
            </a:r>
            <a:endParaRPr>
              <a:solidFill>
                <a:srgbClr val="FFFFFF"/>
              </a:solidFill>
            </a:endParaRPr>
          </a:p>
          <a:p>
            <a:pPr indent="0" lvl="0" marL="457200" rtl="0" algn="l">
              <a:spcBef>
                <a:spcPts val="0"/>
              </a:spcBef>
              <a:spcAft>
                <a:spcPts val="0"/>
              </a:spcAft>
              <a:buNone/>
            </a:pPr>
            <a:r>
              <a:t/>
            </a:r>
            <a:endParaRPr>
              <a:solidFill>
                <a:srgbClr val="FFFFFF"/>
              </a:solidFill>
            </a:endParaRPr>
          </a:p>
          <a:p>
            <a:pPr indent="0" lvl="0" marL="457200" rtl="0" algn="l">
              <a:spcBef>
                <a:spcPts val="0"/>
              </a:spcBef>
              <a:spcAft>
                <a:spcPts val="0"/>
              </a:spcAft>
              <a:buNone/>
            </a:pPr>
            <a:r>
              <a:t/>
            </a:r>
            <a:endParaRPr>
              <a:solidFill>
                <a:srgbClr val="FFFFFF"/>
              </a:solidFill>
            </a:endParaRPr>
          </a:p>
        </p:txBody>
      </p:sp>
      <p:sp>
        <p:nvSpPr>
          <p:cNvPr id="242" name="Google Shape;242;p28"/>
          <p:cNvSpPr txBox="1"/>
          <p:nvPr/>
        </p:nvSpPr>
        <p:spPr>
          <a:xfrm>
            <a:off x="6012050" y="1338175"/>
            <a:ext cx="3000000" cy="825900"/>
          </a:xfrm>
          <a:prstGeom prst="rect">
            <a:avLst/>
          </a:prstGeom>
          <a:solidFill>
            <a:srgbClr val="000000"/>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rgbClr val="FFFFFF"/>
                </a:solidFill>
              </a:rPr>
              <a:t>Website Modules:</a:t>
            </a:r>
            <a:br>
              <a:rPr lang="en-US">
                <a:solidFill>
                  <a:srgbClr val="FFFFFF"/>
                </a:solidFill>
              </a:rPr>
            </a:br>
            <a:r>
              <a:rPr lang="en-US">
                <a:solidFill>
                  <a:srgbClr val="FFFFFF"/>
                </a:solidFill>
              </a:rPr>
              <a:t>1. HTML and CSS</a:t>
            </a:r>
            <a:endParaRPr>
              <a:solidFill>
                <a:srgbClr val="FFFFFF"/>
              </a:solidFill>
            </a:endParaRPr>
          </a:p>
          <a:p>
            <a:pPr indent="0" lvl="0" marL="0" rtl="0" algn="l">
              <a:spcBef>
                <a:spcPts val="0"/>
              </a:spcBef>
              <a:spcAft>
                <a:spcPts val="0"/>
              </a:spcAft>
              <a:buNone/>
            </a:pPr>
            <a:r>
              <a:rPr lang="en-US">
                <a:solidFill>
                  <a:srgbClr val="FFFFFF"/>
                </a:solidFill>
              </a:rPr>
              <a:t>2. Github Pages</a:t>
            </a:r>
            <a:endParaRPr>
              <a:solidFill>
                <a:srgbClr val="FFFFFF"/>
              </a:solidFill>
            </a:endParaRPr>
          </a:p>
          <a:p>
            <a:pPr indent="0" lvl="0" marL="0" rtl="0" algn="l">
              <a:spcBef>
                <a:spcPts val="0"/>
              </a:spcBef>
              <a:spcAft>
                <a:spcPts val="0"/>
              </a:spcAft>
              <a:buNone/>
            </a:pPr>
            <a:r>
              <a:t/>
            </a:r>
            <a:endParaRPr>
              <a:solidFill>
                <a:srgbClr val="FFFFFF"/>
              </a:solidFill>
            </a:endParaRPr>
          </a:p>
        </p:txBody>
      </p:sp>
      <p:sp>
        <p:nvSpPr>
          <p:cNvPr id="243" name="Google Shape;243;p28"/>
          <p:cNvSpPr txBox="1"/>
          <p:nvPr/>
        </p:nvSpPr>
        <p:spPr>
          <a:xfrm>
            <a:off x="6144025" y="910825"/>
            <a:ext cx="2593200" cy="2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t>Future</a:t>
            </a:r>
            <a:endParaRPr b="1"/>
          </a:p>
        </p:txBody>
      </p:sp>
      <p:sp>
        <p:nvSpPr>
          <p:cNvPr id="244" name="Google Shape;244;p28"/>
          <p:cNvSpPr txBox="1"/>
          <p:nvPr/>
        </p:nvSpPr>
        <p:spPr>
          <a:xfrm>
            <a:off x="201150" y="160650"/>
            <a:ext cx="2250300" cy="5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Hardware/Software List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9"/>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r>
              <a:rPr lang="en-US"/>
              <a:t>22</a:t>
            </a:r>
            <a:endParaRPr/>
          </a:p>
        </p:txBody>
      </p:sp>
      <p:sp>
        <p:nvSpPr>
          <p:cNvPr id="251" name="Google Shape;251;p29"/>
          <p:cNvSpPr txBox="1"/>
          <p:nvPr/>
        </p:nvSpPr>
        <p:spPr>
          <a:xfrm>
            <a:off x="297150" y="120275"/>
            <a:ext cx="4379400" cy="5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Hardware Plans for FPR - 1 Hardware Components</a:t>
            </a:r>
            <a:endParaRPr/>
          </a:p>
        </p:txBody>
      </p:sp>
      <p:pic>
        <p:nvPicPr>
          <p:cNvPr id="252" name="Google Shape;252;p29"/>
          <p:cNvPicPr preferRelativeResize="0"/>
          <p:nvPr/>
        </p:nvPicPr>
        <p:blipFill>
          <a:blip r:embed="rId3">
            <a:alphaModFix/>
          </a:blip>
          <a:stretch>
            <a:fillRect/>
          </a:stretch>
        </p:blipFill>
        <p:spPr>
          <a:xfrm>
            <a:off x="3286713" y="930602"/>
            <a:ext cx="1154599" cy="1567238"/>
          </a:xfrm>
          <a:prstGeom prst="rect">
            <a:avLst/>
          </a:prstGeom>
          <a:noFill/>
          <a:ln>
            <a:noFill/>
          </a:ln>
        </p:spPr>
      </p:pic>
      <p:sp>
        <p:nvSpPr>
          <p:cNvPr id="253" name="Google Shape;253;p29"/>
          <p:cNvSpPr txBox="1"/>
          <p:nvPr/>
        </p:nvSpPr>
        <p:spPr>
          <a:xfrm>
            <a:off x="3211741" y="2497839"/>
            <a:ext cx="1663800" cy="3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Vocomo Lid Support Hinge</a:t>
            </a:r>
            <a:endParaRPr/>
          </a:p>
        </p:txBody>
      </p:sp>
      <p:pic>
        <p:nvPicPr>
          <p:cNvPr id="254" name="Google Shape;254;p29"/>
          <p:cNvPicPr preferRelativeResize="0"/>
          <p:nvPr/>
        </p:nvPicPr>
        <p:blipFill>
          <a:blip r:embed="rId4">
            <a:alphaModFix/>
          </a:blip>
          <a:stretch>
            <a:fillRect/>
          </a:stretch>
        </p:blipFill>
        <p:spPr>
          <a:xfrm>
            <a:off x="2217465" y="3042196"/>
            <a:ext cx="994292" cy="1185619"/>
          </a:xfrm>
          <a:prstGeom prst="rect">
            <a:avLst/>
          </a:prstGeom>
          <a:noFill/>
          <a:ln>
            <a:noFill/>
          </a:ln>
        </p:spPr>
      </p:pic>
      <p:sp>
        <p:nvSpPr>
          <p:cNvPr id="255" name="Google Shape;255;p29"/>
          <p:cNvSpPr txBox="1"/>
          <p:nvPr/>
        </p:nvSpPr>
        <p:spPr>
          <a:xfrm flipH="1">
            <a:off x="2031473" y="4227825"/>
            <a:ext cx="1663800" cy="3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Pressure Sensor Development Tool</a:t>
            </a:r>
            <a:endParaRPr/>
          </a:p>
        </p:txBody>
      </p:sp>
      <p:sp>
        <p:nvSpPr>
          <p:cNvPr id="256" name="Google Shape;256;p29"/>
          <p:cNvSpPr txBox="1"/>
          <p:nvPr/>
        </p:nvSpPr>
        <p:spPr>
          <a:xfrm>
            <a:off x="4739176" y="2395100"/>
            <a:ext cx="2013900" cy="64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US" sz="1050">
                <a:solidFill>
                  <a:srgbClr val="000000"/>
                </a:solidFill>
                <a:highlight>
                  <a:srgbClr val="FFFFFF"/>
                </a:highlight>
                <a:latin typeface="Verdana"/>
                <a:ea typeface="Verdana"/>
                <a:cs typeface="Verdana"/>
                <a:sym typeface="Verdana"/>
              </a:rPr>
              <a:t>MCR12 Barcode Reader/Scanner Module </a:t>
            </a:r>
            <a:endParaRPr b="1" sz="1050">
              <a:solidFill>
                <a:srgbClr val="000000"/>
              </a:solidFill>
              <a:highlight>
                <a:srgbClr val="FFFFFF"/>
              </a:highlight>
              <a:latin typeface="Verdana"/>
              <a:ea typeface="Verdana"/>
              <a:cs typeface="Verdana"/>
              <a:sym typeface="Verdana"/>
            </a:endParaRPr>
          </a:p>
          <a:p>
            <a:pPr indent="0" lvl="0" marL="0" rtl="0" algn="l">
              <a:spcBef>
                <a:spcPts val="0"/>
              </a:spcBef>
              <a:spcAft>
                <a:spcPts val="0"/>
              </a:spcAft>
              <a:buNone/>
            </a:pPr>
            <a:r>
              <a:t/>
            </a:r>
            <a:endParaRPr sz="200">
              <a:highlight>
                <a:srgbClr val="FFFFFF"/>
              </a:highlight>
            </a:endParaRPr>
          </a:p>
        </p:txBody>
      </p:sp>
      <p:pic>
        <p:nvPicPr>
          <p:cNvPr id="257" name="Google Shape;257;p29"/>
          <p:cNvPicPr preferRelativeResize="0"/>
          <p:nvPr/>
        </p:nvPicPr>
        <p:blipFill>
          <a:blip r:embed="rId5">
            <a:alphaModFix/>
          </a:blip>
          <a:stretch>
            <a:fillRect/>
          </a:stretch>
        </p:blipFill>
        <p:spPr>
          <a:xfrm>
            <a:off x="3817602" y="3042199"/>
            <a:ext cx="1314351" cy="1065706"/>
          </a:xfrm>
          <a:prstGeom prst="rect">
            <a:avLst/>
          </a:prstGeom>
          <a:noFill/>
          <a:ln>
            <a:noFill/>
          </a:ln>
        </p:spPr>
      </p:pic>
      <p:sp>
        <p:nvSpPr>
          <p:cNvPr id="258" name="Google Shape;258;p29"/>
          <p:cNvSpPr txBox="1"/>
          <p:nvPr/>
        </p:nvSpPr>
        <p:spPr>
          <a:xfrm>
            <a:off x="3958913" y="4227825"/>
            <a:ext cx="1065600" cy="24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Tactile “Wake up” Switch </a:t>
            </a:r>
            <a:endParaRPr/>
          </a:p>
        </p:txBody>
      </p:sp>
      <p:sp>
        <p:nvSpPr>
          <p:cNvPr id="259" name="Google Shape;259;p29"/>
          <p:cNvSpPr txBox="1"/>
          <p:nvPr/>
        </p:nvSpPr>
        <p:spPr>
          <a:xfrm>
            <a:off x="28975" y="4157350"/>
            <a:ext cx="1584300" cy="59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980000"/>
                </a:solidFill>
              </a:rPr>
              <a:t>ESP8266 Wifi Module</a:t>
            </a:r>
            <a:endParaRPr b="1">
              <a:solidFill>
                <a:srgbClr val="980000"/>
              </a:solidFill>
            </a:endParaRPr>
          </a:p>
        </p:txBody>
      </p:sp>
      <p:pic>
        <p:nvPicPr>
          <p:cNvPr id="260" name="Google Shape;260;p29"/>
          <p:cNvPicPr preferRelativeResize="0"/>
          <p:nvPr/>
        </p:nvPicPr>
        <p:blipFill>
          <a:blip r:embed="rId6">
            <a:alphaModFix/>
          </a:blip>
          <a:stretch>
            <a:fillRect/>
          </a:stretch>
        </p:blipFill>
        <p:spPr>
          <a:xfrm>
            <a:off x="6963774" y="657864"/>
            <a:ext cx="1754175" cy="1780150"/>
          </a:xfrm>
          <a:prstGeom prst="rect">
            <a:avLst/>
          </a:prstGeom>
          <a:noFill/>
          <a:ln>
            <a:noFill/>
          </a:ln>
        </p:spPr>
      </p:pic>
      <p:sp>
        <p:nvSpPr>
          <p:cNvPr id="261" name="Google Shape;261;p29"/>
          <p:cNvSpPr txBox="1"/>
          <p:nvPr/>
        </p:nvSpPr>
        <p:spPr>
          <a:xfrm>
            <a:off x="6921050" y="2518100"/>
            <a:ext cx="1839600" cy="32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Solenoid Pull 1512</a:t>
            </a:r>
            <a:endParaRPr/>
          </a:p>
          <a:p>
            <a:pPr indent="0" lvl="0" marL="0" rtl="0" algn="l">
              <a:spcBef>
                <a:spcPts val="0"/>
              </a:spcBef>
              <a:spcAft>
                <a:spcPts val="0"/>
              </a:spcAft>
              <a:buNone/>
            </a:pPr>
            <a:r>
              <a:t/>
            </a:r>
            <a:endParaRPr/>
          </a:p>
        </p:txBody>
      </p:sp>
      <p:pic>
        <p:nvPicPr>
          <p:cNvPr id="262" name="Google Shape;262;p29"/>
          <p:cNvPicPr preferRelativeResize="0"/>
          <p:nvPr/>
        </p:nvPicPr>
        <p:blipFill>
          <a:blip r:embed="rId7">
            <a:alphaModFix/>
          </a:blip>
          <a:stretch>
            <a:fillRect/>
          </a:stretch>
        </p:blipFill>
        <p:spPr>
          <a:xfrm>
            <a:off x="28975" y="2843000"/>
            <a:ext cx="1314350" cy="1314350"/>
          </a:xfrm>
          <a:prstGeom prst="rect">
            <a:avLst/>
          </a:prstGeom>
          <a:noFill/>
          <a:ln>
            <a:noFill/>
          </a:ln>
        </p:spPr>
      </p:pic>
      <p:pic>
        <p:nvPicPr>
          <p:cNvPr id="263" name="Google Shape;263;p29"/>
          <p:cNvPicPr preferRelativeResize="0"/>
          <p:nvPr/>
        </p:nvPicPr>
        <p:blipFill>
          <a:blip r:embed="rId8">
            <a:alphaModFix/>
          </a:blip>
          <a:stretch>
            <a:fillRect/>
          </a:stretch>
        </p:blipFill>
        <p:spPr>
          <a:xfrm>
            <a:off x="4733827" y="1002887"/>
            <a:ext cx="1895574" cy="1422663"/>
          </a:xfrm>
          <a:prstGeom prst="rect">
            <a:avLst/>
          </a:prstGeom>
          <a:noFill/>
          <a:ln>
            <a:noFill/>
          </a:ln>
        </p:spPr>
      </p:pic>
      <p:pic>
        <p:nvPicPr>
          <p:cNvPr id="264" name="Google Shape;264;p29"/>
          <p:cNvPicPr preferRelativeResize="0"/>
          <p:nvPr/>
        </p:nvPicPr>
        <p:blipFill>
          <a:blip r:embed="rId9">
            <a:alphaModFix/>
          </a:blip>
          <a:stretch>
            <a:fillRect/>
          </a:stretch>
        </p:blipFill>
        <p:spPr>
          <a:xfrm>
            <a:off x="65875" y="821450"/>
            <a:ext cx="1754175" cy="1499953"/>
          </a:xfrm>
          <a:prstGeom prst="rect">
            <a:avLst/>
          </a:prstGeom>
          <a:noFill/>
          <a:ln>
            <a:noFill/>
          </a:ln>
        </p:spPr>
      </p:pic>
      <p:sp>
        <p:nvSpPr>
          <p:cNvPr id="265" name="Google Shape;265;p29"/>
          <p:cNvSpPr txBox="1"/>
          <p:nvPr/>
        </p:nvSpPr>
        <p:spPr>
          <a:xfrm>
            <a:off x="28975" y="2289450"/>
            <a:ext cx="1483800" cy="32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rgbClr val="980000"/>
                </a:solidFill>
              </a:rPr>
              <a:t>PCB</a:t>
            </a:r>
            <a:endParaRPr b="1">
              <a:solidFill>
                <a:srgbClr val="980000"/>
              </a:solidFill>
            </a:endParaRPr>
          </a:p>
        </p:txBody>
      </p:sp>
      <p:pic>
        <p:nvPicPr>
          <p:cNvPr id="266" name="Google Shape;266;p29"/>
          <p:cNvPicPr preferRelativeResize="0"/>
          <p:nvPr/>
        </p:nvPicPr>
        <p:blipFill>
          <a:blip r:embed="rId10">
            <a:alphaModFix/>
          </a:blip>
          <a:stretch>
            <a:fillRect/>
          </a:stretch>
        </p:blipFill>
        <p:spPr>
          <a:xfrm>
            <a:off x="5579678" y="3042200"/>
            <a:ext cx="1341375" cy="1341375"/>
          </a:xfrm>
          <a:prstGeom prst="rect">
            <a:avLst/>
          </a:prstGeom>
          <a:noFill/>
          <a:ln>
            <a:noFill/>
          </a:ln>
        </p:spPr>
      </p:pic>
      <p:sp>
        <p:nvSpPr>
          <p:cNvPr id="267" name="Google Shape;267;p29"/>
          <p:cNvSpPr txBox="1"/>
          <p:nvPr/>
        </p:nvSpPr>
        <p:spPr>
          <a:xfrm>
            <a:off x="5512899" y="4383575"/>
            <a:ext cx="1798200" cy="32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3.3V Buck Converter</a:t>
            </a:r>
            <a:endParaRPr/>
          </a:p>
        </p:txBody>
      </p:sp>
      <p:pic>
        <p:nvPicPr>
          <p:cNvPr id="268" name="Google Shape;268;p29"/>
          <p:cNvPicPr preferRelativeResize="0"/>
          <p:nvPr/>
        </p:nvPicPr>
        <p:blipFill>
          <a:blip r:embed="rId11">
            <a:alphaModFix/>
          </a:blip>
          <a:stretch>
            <a:fillRect/>
          </a:stretch>
        </p:blipFill>
        <p:spPr>
          <a:xfrm>
            <a:off x="7006467" y="2996629"/>
            <a:ext cx="1754175" cy="1432514"/>
          </a:xfrm>
          <a:prstGeom prst="rect">
            <a:avLst/>
          </a:prstGeom>
          <a:noFill/>
          <a:ln>
            <a:noFill/>
          </a:ln>
        </p:spPr>
      </p:pic>
      <p:sp>
        <p:nvSpPr>
          <p:cNvPr id="269" name="Google Shape;269;p29"/>
          <p:cNvSpPr txBox="1"/>
          <p:nvPr/>
        </p:nvSpPr>
        <p:spPr>
          <a:xfrm>
            <a:off x="7161425" y="4509650"/>
            <a:ext cx="1839600" cy="24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12V 7.2Ah battery</a:t>
            </a:r>
            <a:endParaRPr/>
          </a:p>
        </p:txBody>
      </p:sp>
      <p:pic>
        <p:nvPicPr>
          <p:cNvPr id="270" name="Google Shape;270;p29"/>
          <p:cNvPicPr preferRelativeResize="0"/>
          <p:nvPr/>
        </p:nvPicPr>
        <p:blipFill>
          <a:blip r:embed="rId12">
            <a:alphaModFix/>
          </a:blip>
          <a:stretch>
            <a:fillRect/>
          </a:stretch>
        </p:blipFill>
        <p:spPr>
          <a:xfrm>
            <a:off x="1816163" y="1052530"/>
            <a:ext cx="1341375" cy="1323370"/>
          </a:xfrm>
          <a:prstGeom prst="rect">
            <a:avLst/>
          </a:prstGeom>
          <a:noFill/>
          <a:ln>
            <a:noFill/>
          </a:ln>
        </p:spPr>
      </p:pic>
      <p:sp>
        <p:nvSpPr>
          <p:cNvPr id="271" name="Google Shape;271;p29"/>
          <p:cNvSpPr txBox="1"/>
          <p:nvPr/>
        </p:nvSpPr>
        <p:spPr>
          <a:xfrm>
            <a:off x="1726488" y="2395100"/>
            <a:ext cx="1483800" cy="32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rgbClr val="980000"/>
                </a:solidFill>
              </a:rPr>
              <a:t>Atmega328P</a:t>
            </a:r>
            <a:endParaRPr b="1">
              <a:solidFill>
                <a:srgbClr val="98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0"/>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r>
              <a:rPr lang="en-US"/>
              <a:t>23</a:t>
            </a:r>
            <a:endParaRPr/>
          </a:p>
        </p:txBody>
      </p:sp>
      <p:sp>
        <p:nvSpPr>
          <p:cNvPr id="278" name="Google Shape;278;p30"/>
          <p:cNvSpPr txBox="1"/>
          <p:nvPr/>
        </p:nvSpPr>
        <p:spPr>
          <a:xfrm>
            <a:off x="0" y="0"/>
            <a:ext cx="5942100" cy="5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Hardware Plans for FPR - 2 Design Schematic</a:t>
            </a:r>
            <a:endParaRPr>
              <a:solidFill>
                <a:schemeClr val="dk1"/>
              </a:solidFill>
            </a:endParaRPr>
          </a:p>
        </p:txBody>
      </p:sp>
      <p:pic>
        <p:nvPicPr>
          <p:cNvPr id="279" name="Google Shape;279;p30"/>
          <p:cNvPicPr preferRelativeResize="0"/>
          <p:nvPr/>
        </p:nvPicPr>
        <p:blipFill>
          <a:blip r:embed="rId3">
            <a:alphaModFix/>
          </a:blip>
          <a:stretch>
            <a:fillRect/>
          </a:stretch>
        </p:blipFill>
        <p:spPr>
          <a:xfrm>
            <a:off x="152400" y="702600"/>
            <a:ext cx="8398249" cy="40979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31"/>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r>
              <a:rPr lang="en-US"/>
              <a:t>24</a:t>
            </a:r>
            <a:endParaRPr/>
          </a:p>
        </p:txBody>
      </p:sp>
      <p:pic>
        <p:nvPicPr>
          <p:cNvPr id="286" name="Google Shape;286;p31"/>
          <p:cNvPicPr preferRelativeResize="0"/>
          <p:nvPr/>
        </p:nvPicPr>
        <p:blipFill>
          <a:blip r:embed="rId3">
            <a:alphaModFix/>
          </a:blip>
          <a:stretch>
            <a:fillRect/>
          </a:stretch>
        </p:blipFill>
        <p:spPr>
          <a:xfrm>
            <a:off x="152400" y="1189025"/>
            <a:ext cx="8839200" cy="3067013"/>
          </a:xfrm>
          <a:prstGeom prst="rect">
            <a:avLst/>
          </a:prstGeom>
          <a:noFill/>
          <a:ln>
            <a:noFill/>
          </a:ln>
        </p:spPr>
      </p:pic>
      <p:sp>
        <p:nvSpPr>
          <p:cNvPr id="287" name="Google Shape;287;p31"/>
          <p:cNvSpPr txBox="1"/>
          <p:nvPr/>
        </p:nvSpPr>
        <p:spPr>
          <a:xfrm>
            <a:off x="0" y="0"/>
            <a:ext cx="5926200" cy="54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Hardware Plans for FPR - 3 DC/DC converter</a:t>
            </a:r>
            <a:endParaRPr>
              <a:solidFill>
                <a:schemeClr val="dk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2"/>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US"/>
              <a:t>25</a:t>
            </a:r>
            <a:endParaRPr/>
          </a:p>
        </p:txBody>
      </p:sp>
      <p:sp>
        <p:nvSpPr>
          <p:cNvPr id="294" name="Google Shape;294;p32"/>
          <p:cNvSpPr txBox="1"/>
          <p:nvPr/>
        </p:nvSpPr>
        <p:spPr>
          <a:xfrm>
            <a:off x="360825" y="162725"/>
            <a:ext cx="4146000" cy="5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Project </a:t>
            </a:r>
            <a:r>
              <a:rPr lang="en-US"/>
              <a:t>Expenditures</a:t>
            </a:r>
            <a:endParaRPr/>
          </a:p>
        </p:txBody>
      </p:sp>
      <p:pic>
        <p:nvPicPr>
          <p:cNvPr id="295" name="Google Shape;295;p32"/>
          <p:cNvPicPr preferRelativeResize="0"/>
          <p:nvPr/>
        </p:nvPicPr>
        <p:blipFill>
          <a:blip r:embed="rId3">
            <a:alphaModFix/>
          </a:blip>
          <a:stretch>
            <a:fillRect/>
          </a:stretch>
        </p:blipFill>
        <p:spPr>
          <a:xfrm>
            <a:off x="187250" y="506926"/>
            <a:ext cx="5381450" cy="43837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3"/>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US"/>
              <a:t>26</a:t>
            </a:r>
            <a:endParaRPr/>
          </a:p>
        </p:txBody>
      </p:sp>
      <p:sp>
        <p:nvSpPr>
          <p:cNvPr id="302" name="Google Shape;302;p33"/>
          <p:cNvSpPr txBox="1"/>
          <p:nvPr/>
        </p:nvSpPr>
        <p:spPr>
          <a:xfrm>
            <a:off x="360825" y="162725"/>
            <a:ext cx="4146000" cy="5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Gantt Chart</a:t>
            </a:r>
            <a:endParaRPr/>
          </a:p>
        </p:txBody>
      </p:sp>
      <p:pic>
        <p:nvPicPr>
          <p:cNvPr id="303" name="Google Shape;303;p33"/>
          <p:cNvPicPr preferRelativeResize="0"/>
          <p:nvPr/>
        </p:nvPicPr>
        <p:blipFill>
          <a:blip r:embed="rId3">
            <a:alphaModFix/>
          </a:blip>
          <a:stretch>
            <a:fillRect/>
          </a:stretch>
        </p:blipFill>
        <p:spPr>
          <a:xfrm>
            <a:off x="67950" y="786975"/>
            <a:ext cx="9076052" cy="328670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4"/>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r>
              <a:rPr lang="en-US"/>
              <a:t>27</a:t>
            </a:r>
            <a:endParaRPr/>
          </a:p>
        </p:txBody>
      </p:sp>
      <p:sp>
        <p:nvSpPr>
          <p:cNvPr id="310" name="Google Shape;310;p34"/>
          <p:cNvSpPr txBox="1"/>
          <p:nvPr/>
        </p:nvSpPr>
        <p:spPr>
          <a:xfrm>
            <a:off x="1657575" y="1577200"/>
            <a:ext cx="4942500" cy="1577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3600"/>
              <a:t>Thank You!</a:t>
            </a:r>
            <a:endParaRPr b="1" sz="3600"/>
          </a:p>
          <a:p>
            <a:pPr indent="0" lvl="0" marL="0" rtl="0" algn="ctr">
              <a:spcBef>
                <a:spcPts val="0"/>
              </a:spcBef>
              <a:spcAft>
                <a:spcPts val="0"/>
              </a:spcAft>
              <a:buNone/>
            </a:pPr>
            <a:r>
              <a:rPr b="1" lang="en-US" sz="3600"/>
              <a:t>and</a:t>
            </a:r>
            <a:endParaRPr b="1" sz="3600"/>
          </a:p>
          <a:p>
            <a:pPr indent="0" lvl="0" marL="0" rtl="0" algn="ctr">
              <a:spcBef>
                <a:spcPts val="0"/>
              </a:spcBef>
              <a:spcAft>
                <a:spcPts val="0"/>
              </a:spcAft>
              <a:buNone/>
            </a:pPr>
            <a:r>
              <a:rPr b="1" lang="en-US" sz="3600"/>
              <a:t>Questions?</a:t>
            </a:r>
            <a:endParaRPr b="1" sz="36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5"/>
          <p:cNvSpPr/>
          <p:nvPr/>
        </p:nvSpPr>
        <p:spPr>
          <a:xfrm>
            <a:off x="0" y="0"/>
            <a:ext cx="9144001" cy="5143500"/>
          </a:xfrm>
          <a:prstGeom prst="rect">
            <a:avLst/>
          </a:prstGeom>
          <a:solidFill>
            <a:srgbClr val="5C0D1C">
              <a:alpha val="84705"/>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UMAwordmark_wtag_white.png" id="316" name="Google Shape;316;p35"/>
          <p:cNvPicPr preferRelativeResize="0"/>
          <p:nvPr/>
        </p:nvPicPr>
        <p:blipFill rotWithShape="1">
          <a:blip r:embed="rId3">
            <a:alphaModFix/>
          </a:blip>
          <a:srcRect b="0" l="0" r="0" t="0"/>
          <a:stretch/>
        </p:blipFill>
        <p:spPr>
          <a:xfrm>
            <a:off x="3385328" y="2282003"/>
            <a:ext cx="2125517" cy="42313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0"/>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r>
              <a:rPr lang="en-US"/>
              <a:t>3</a:t>
            </a:r>
            <a:endParaRPr/>
          </a:p>
          <a:p>
            <a:pPr indent="0" lvl="0" marL="0" rtl="0" algn="ctr">
              <a:spcBef>
                <a:spcPts val="0"/>
              </a:spcBef>
              <a:spcAft>
                <a:spcPts val="0"/>
              </a:spcAft>
              <a:buClr>
                <a:srgbClr val="000000"/>
              </a:buClr>
              <a:buFont typeface="Arial"/>
              <a:buNone/>
            </a:pPr>
            <a:r>
              <a:t/>
            </a:r>
            <a:endParaRPr/>
          </a:p>
        </p:txBody>
      </p:sp>
      <p:sp>
        <p:nvSpPr>
          <p:cNvPr id="70" name="Google Shape;70;p10"/>
          <p:cNvSpPr txBox="1"/>
          <p:nvPr/>
        </p:nvSpPr>
        <p:spPr>
          <a:xfrm>
            <a:off x="389125" y="155650"/>
            <a:ext cx="5136300" cy="55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Product Statement and Specifications</a:t>
            </a:r>
            <a:endParaRPr/>
          </a:p>
          <a:p>
            <a:pPr indent="0" lvl="0" marL="0" rtl="0" algn="l">
              <a:spcBef>
                <a:spcPts val="0"/>
              </a:spcBef>
              <a:spcAft>
                <a:spcPts val="0"/>
              </a:spcAft>
              <a:buNone/>
            </a:pPr>
            <a:r>
              <a:t/>
            </a:r>
            <a:endParaRPr/>
          </a:p>
        </p:txBody>
      </p:sp>
      <p:sp>
        <p:nvSpPr>
          <p:cNvPr id="71" name="Google Shape;71;p10"/>
          <p:cNvSpPr txBox="1"/>
          <p:nvPr/>
        </p:nvSpPr>
        <p:spPr>
          <a:xfrm>
            <a:off x="310225" y="1084250"/>
            <a:ext cx="8597400" cy="3529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Mail Gobbler 9000 (MG9K)</a:t>
            </a:r>
            <a:endParaRPr/>
          </a:p>
          <a:p>
            <a:pPr indent="0" lvl="0" marL="0" rtl="0" algn="ctr">
              <a:spcBef>
                <a:spcPts val="0"/>
              </a:spcBef>
              <a:spcAft>
                <a:spcPts val="0"/>
              </a:spcAft>
              <a:buNone/>
            </a:pPr>
            <a:r>
              <a:t/>
            </a:r>
            <a:endParaRPr/>
          </a:p>
          <a:p>
            <a:pPr indent="-317500" lvl="0" marL="457200" rtl="0" algn="l">
              <a:spcBef>
                <a:spcPts val="0"/>
              </a:spcBef>
              <a:spcAft>
                <a:spcPts val="0"/>
              </a:spcAft>
              <a:buSzPts val="1400"/>
              <a:buChar char="-"/>
            </a:pPr>
            <a:r>
              <a:rPr lang="en-US"/>
              <a:t>Smart drop-box for postal security</a:t>
            </a:r>
            <a:endParaRPr/>
          </a:p>
          <a:p>
            <a:pPr indent="457200" lvl="0" marL="0" rtl="0" algn="l">
              <a:spcBef>
                <a:spcPts val="0"/>
              </a:spcBef>
              <a:spcAft>
                <a:spcPts val="0"/>
              </a:spcAft>
              <a:buNone/>
            </a:pPr>
            <a:r>
              <a:t/>
            </a:r>
            <a:endParaRPr/>
          </a:p>
          <a:p>
            <a:pPr indent="-317500" lvl="0" marL="914400" rtl="0" algn="l">
              <a:spcBef>
                <a:spcPts val="0"/>
              </a:spcBef>
              <a:spcAft>
                <a:spcPts val="0"/>
              </a:spcAft>
              <a:buSzPts val="1400"/>
              <a:buChar char="-"/>
            </a:pPr>
            <a:r>
              <a:rPr lang="en-US"/>
              <a:t>Barcode Authorization</a:t>
            </a:r>
            <a:endParaRPr/>
          </a:p>
          <a:p>
            <a:pPr indent="0" lvl="0" marL="914400" rtl="0" algn="l">
              <a:spcBef>
                <a:spcPts val="0"/>
              </a:spcBef>
              <a:spcAft>
                <a:spcPts val="0"/>
              </a:spcAft>
              <a:buNone/>
            </a:pPr>
            <a:r>
              <a:t/>
            </a:r>
            <a:endParaRPr/>
          </a:p>
          <a:p>
            <a:pPr indent="-317500" lvl="0" marL="914400" rtl="0" algn="l">
              <a:spcBef>
                <a:spcPts val="0"/>
              </a:spcBef>
              <a:spcAft>
                <a:spcPts val="0"/>
              </a:spcAft>
              <a:buSzPts val="1400"/>
              <a:buChar char="-"/>
            </a:pPr>
            <a:r>
              <a:rPr lang="en-US"/>
              <a:t>Quality of Life</a:t>
            </a:r>
            <a:endParaRPr/>
          </a:p>
          <a:p>
            <a:pPr indent="0" lvl="0" marL="1371600" rtl="0" algn="l">
              <a:spcBef>
                <a:spcPts val="0"/>
              </a:spcBef>
              <a:spcAft>
                <a:spcPts val="0"/>
              </a:spcAft>
              <a:buNone/>
            </a:pPr>
            <a:r>
              <a:rPr lang="en-US"/>
              <a:t>Delivery notifications</a:t>
            </a:r>
            <a:endParaRPr/>
          </a:p>
          <a:p>
            <a:pPr indent="0" lvl="0" marL="1371600" rtl="0" algn="l">
              <a:spcBef>
                <a:spcPts val="0"/>
              </a:spcBef>
              <a:spcAft>
                <a:spcPts val="0"/>
              </a:spcAft>
              <a:buNone/>
            </a:pPr>
            <a:r>
              <a:rPr lang="en-US"/>
              <a:t>Multiple unlocking mechanisms</a:t>
            </a:r>
            <a:endParaRPr/>
          </a:p>
          <a:p>
            <a:pPr indent="0" lvl="0" marL="1371600" rtl="0" algn="l">
              <a:spcBef>
                <a:spcPts val="0"/>
              </a:spcBef>
              <a:spcAft>
                <a:spcPts val="0"/>
              </a:spcAft>
              <a:buNone/>
            </a:pPr>
            <a:r>
              <a:rPr lang="en-US">
                <a:solidFill>
                  <a:srgbClr val="980000"/>
                </a:solidFill>
              </a:rPr>
              <a:t>Historic logs</a:t>
            </a:r>
            <a:endParaRPr>
              <a:solidFill>
                <a:srgbClr val="980000"/>
              </a:solidFill>
            </a:endParaRPr>
          </a:p>
          <a:p>
            <a:pPr indent="0" lvl="0" marL="1371600" rtl="0" algn="l">
              <a:spcBef>
                <a:spcPts val="0"/>
              </a:spcBef>
              <a:spcAft>
                <a:spcPts val="0"/>
              </a:spcAft>
              <a:buNone/>
            </a:pPr>
            <a:r>
              <a:t/>
            </a:r>
            <a:endParaRPr/>
          </a:p>
          <a:p>
            <a:pPr indent="-317500" lvl="0" marL="914400" rtl="0" algn="l">
              <a:spcBef>
                <a:spcPts val="0"/>
              </a:spcBef>
              <a:spcAft>
                <a:spcPts val="0"/>
              </a:spcAft>
              <a:buSzPts val="1400"/>
              <a:buChar char="-"/>
            </a:pPr>
            <a:r>
              <a:rPr lang="en-US"/>
              <a:t>Power-efficient &amp; low cost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72" name="Google Shape;72;p10"/>
          <p:cNvPicPr preferRelativeResize="0"/>
          <p:nvPr/>
        </p:nvPicPr>
        <p:blipFill>
          <a:blip r:embed="rId3">
            <a:alphaModFix/>
          </a:blip>
          <a:stretch>
            <a:fillRect/>
          </a:stretch>
        </p:blipFill>
        <p:spPr>
          <a:xfrm>
            <a:off x="5681575" y="1530125"/>
            <a:ext cx="2960525" cy="29803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1"/>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r>
              <a:rPr lang="en-US"/>
              <a:t>4</a:t>
            </a:r>
            <a:endParaRPr/>
          </a:p>
        </p:txBody>
      </p:sp>
      <p:pic>
        <p:nvPicPr>
          <p:cNvPr id="79" name="Google Shape;79;p11" title="3DMG9K.mov">
            <a:hlinkClick r:id="rId3"/>
          </p:cNvPr>
          <p:cNvPicPr preferRelativeResize="0"/>
          <p:nvPr/>
        </p:nvPicPr>
        <p:blipFill>
          <a:blip r:embed="rId4">
            <a:alphaModFix/>
          </a:blip>
          <a:stretch>
            <a:fillRect/>
          </a:stretch>
        </p:blipFill>
        <p:spPr>
          <a:xfrm>
            <a:off x="5539125" y="802350"/>
            <a:ext cx="3604876" cy="2703650"/>
          </a:xfrm>
          <a:prstGeom prst="rect">
            <a:avLst/>
          </a:prstGeom>
          <a:noFill/>
          <a:ln>
            <a:noFill/>
          </a:ln>
        </p:spPr>
      </p:pic>
      <p:pic>
        <p:nvPicPr>
          <p:cNvPr id="80" name="Google Shape;80;p11"/>
          <p:cNvPicPr preferRelativeResize="0"/>
          <p:nvPr/>
        </p:nvPicPr>
        <p:blipFill>
          <a:blip r:embed="rId5">
            <a:alphaModFix/>
          </a:blip>
          <a:stretch>
            <a:fillRect/>
          </a:stretch>
        </p:blipFill>
        <p:spPr>
          <a:xfrm>
            <a:off x="205925" y="0"/>
            <a:ext cx="2133600" cy="2609850"/>
          </a:xfrm>
          <a:prstGeom prst="rect">
            <a:avLst/>
          </a:prstGeom>
          <a:noFill/>
          <a:ln>
            <a:noFill/>
          </a:ln>
        </p:spPr>
      </p:pic>
      <p:pic>
        <p:nvPicPr>
          <p:cNvPr id="81" name="Google Shape;81;p11"/>
          <p:cNvPicPr preferRelativeResize="0"/>
          <p:nvPr/>
        </p:nvPicPr>
        <p:blipFill>
          <a:blip r:embed="rId6">
            <a:alphaModFix/>
          </a:blip>
          <a:stretch>
            <a:fillRect/>
          </a:stretch>
        </p:blipFill>
        <p:spPr>
          <a:xfrm>
            <a:off x="2416900" y="0"/>
            <a:ext cx="2409825" cy="2447925"/>
          </a:xfrm>
          <a:prstGeom prst="rect">
            <a:avLst/>
          </a:prstGeom>
          <a:noFill/>
          <a:ln>
            <a:noFill/>
          </a:ln>
        </p:spPr>
      </p:pic>
      <p:pic>
        <p:nvPicPr>
          <p:cNvPr id="82" name="Google Shape;82;p11"/>
          <p:cNvPicPr preferRelativeResize="0"/>
          <p:nvPr/>
        </p:nvPicPr>
        <p:blipFill>
          <a:blip r:embed="rId7">
            <a:alphaModFix/>
          </a:blip>
          <a:stretch>
            <a:fillRect/>
          </a:stretch>
        </p:blipFill>
        <p:spPr>
          <a:xfrm>
            <a:off x="411525" y="2609850"/>
            <a:ext cx="1842275" cy="2353025"/>
          </a:xfrm>
          <a:prstGeom prst="rect">
            <a:avLst/>
          </a:prstGeom>
          <a:noFill/>
          <a:ln>
            <a:noFill/>
          </a:ln>
        </p:spPr>
      </p:pic>
      <p:pic>
        <p:nvPicPr>
          <p:cNvPr id="83" name="Google Shape;83;p11"/>
          <p:cNvPicPr preferRelativeResize="0"/>
          <p:nvPr/>
        </p:nvPicPr>
        <p:blipFill>
          <a:blip r:embed="rId8">
            <a:alphaModFix/>
          </a:blip>
          <a:stretch>
            <a:fillRect/>
          </a:stretch>
        </p:blipFill>
        <p:spPr>
          <a:xfrm>
            <a:off x="2664900" y="2447925"/>
            <a:ext cx="2237837" cy="2537025"/>
          </a:xfrm>
          <a:prstGeom prst="rect">
            <a:avLst/>
          </a:prstGeom>
          <a:noFill/>
          <a:ln>
            <a:noFill/>
          </a:ln>
        </p:spPr>
      </p:pic>
      <p:sp>
        <p:nvSpPr>
          <p:cNvPr id="84" name="Google Shape;84;p11"/>
          <p:cNvSpPr txBox="1"/>
          <p:nvPr/>
        </p:nvSpPr>
        <p:spPr>
          <a:xfrm>
            <a:off x="5712325" y="3941750"/>
            <a:ext cx="4614600" cy="5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solidFill>
                  <a:schemeClr val="dk1"/>
                </a:solidFill>
              </a:rPr>
              <a:t>Product Statement and Specifications</a:t>
            </a:r>
            <a:endParaRPr>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2"/>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r>
              <a:rPr lang="en-US"/>
              <a:t>5</a:t>
            </a:r>
            <a:endParaRPr/>
          </a:p>
        </p:txBody>
      </p:sp>
      <p:sp>
        <p:nvSpPr>
          <p:cNvPr id="91" name="Google Shape;91;p12"/>
          <p:cNvSpPr txBox="1"/>
          <p:nvPr/>
        </p:nvSpPr>
        <p:spPr>
          <a:xfrm>
            <a:off x="544775" y="120275"/>
            <a:ext cx="4747200" cy="4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System Block Diagram</a:t>
            </a:r>
            <a:endParaRPr/>
          </a:p>
          <a:p>
            <a:pPr indent="0" lvl="0" marL="0" rtl="0" algn="l">
              <a:spcBef>
                <a:spcPts val="0"/>
              </a:spcBef>
              <a:spcAft>
                <a:spcPts val="0"/>
              </a:spcAft>
              <a:buNone/>
            </a:pPr>
            <a:r>
              <a:t/>
            </a:r>
            <a:endParaRPr/>
          </a:p>
        </p:txBody>
      </p:sp>
      <p:sp>
        <p:nvSpPr>
          <p:cNvPr id="92" name="Google Shape;92;p12"/>
          <p:cNvSpPr/>
          <p:nvPr/>
        </p:nvSpPr>
        <p:spPr>
          <a:xfrm>
            <a:off x="92400" y="1602950"/>
            <a:ext cx="1716300" cy="1852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2"/>
          <p:cNvSpPr txBox="1"/>
          <p:nvPr/>
        </p:nvSpPr>
        <p:spPr>
          <a:xfrm>
            <a:off x="313775" y="1263050"/>
            <a:ext cx="1052100" cy="3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FF0000"/>
                </a:solidFill>
                <a:latin typeface="Times New Roman"/>
                <a:ea typeface="Times New Roman"/>
                <a:cs typeface="Times New Roman"/>
                <a:sym typeface="Times New Roman"/>
              </a:rPr>
              <a:t>UPDATED</a:t>
            </a:r>
            <a:endParaRPr b="1">
              <a:solidFill>
                <a:srgbClr val="FF0000"/>
              </a:solidFill>
              <a:latin typeface="Times New Roman"/>
              <a:ea typeface="Times New Roman"/>
              <a:cs typeface="Times New Roman"/>
              <a:sym typeface="Times New Roman"/>
            </a:endParaRPr>
          </a:p>
        </p:txBody>
      </p:sp>
      <p:sp>
        <p:nvSpPr>
          <p:cNvPr id="94" name="Google Shape;94;p12"/>
          <p:cNvSpPr txBox="1"/>
          <p:nvPr/>
        </p:nvSpPr>
        <p:spPr>
          <a:xfrm>
            <a:off x="1839800" y="741850"/>
            <a:ext cx="5697300" cy="66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95" name="Google Shape;95;p12"/>
          <p:cNvPicPr preferRelativeResize="0"/>
          <p:nvPr/>
        </p:nvPicPr>
        <p:blipFill>
          <a:blip r:embed="rId3">
            <a:alphaModFix/>
          </a:blip>
          <a:stretch>
            <a:fillRect/>
          </a:stretch>
        </p:blipFill>
        <p:spPr>
          <a:xfrm>
            <a:off x="-596125" y="358325"/>
            <a:ext cx="8804324" cy="44268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3"/>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r>
              <a:rPr lang="en-US"/>
              <a:t>6</a:t>
            </a:r>
            <a:endParaRPr/>
          </a:p>
        </p:txBody>
      </p:sp>
      <p:sp>
        <p:nvSpPr>
          <p:cNvPr id="102" name="Google Shape;102;p13"/>
          <p:cNvSpPr txBox="1"/>
          <p:nvPr/>
        </p:nvSpPr>
        <p:spPr>
          <a:xfrm>
            <a:off x="157450" y="107650"/>
            <a:ext cx="4379400" cy="50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Hardware Functionality Block Diagram</a:t>
            </a:r>
            <a:endParaRPr/>
          </a:p>
          <a:p>
            <a:pPr indent="0" lvl="0" marL="0" rtl="0" algn="l">
              <a:spcBef>
                <a:spcPts val="0"/>
              </a:spcBef>
              <a:spcAft>
                <a:spcPts val="0"/>
              </a:spcAft>
              <a:buNone/>
            </a:pPr>
            <a:r>
              <a:t/>
            </a:r>
            <a:endParaRPr/>
          </a:p>
        </p:txBody>
      </p:sp>
      <p:pic>
        <p:nvPicPr>
          <p:cNvPr id="103" name="Google Shape;103;p13"/>
          <p:cNvPicPr preferRelativeResize="0"/>
          <p:nvPr/>
        </p:nvPicPr>
        <p:blipFill>
          <a:blip r:embed="rId3">
            <a:alphaModFix/>
          </a:blip>
          <a:stretch>
            <a:fillRect/>
          </a:stretch>
        </p:blipFill>
        <p:spPr>
          <a:xfrm>
            <a:off x="0" y="929650"/>
            <a:ext cx="9185403" cy="3831348"/>
          </a:xfrm>
          <a:prstGeom prst="rect">
            <a:avLst/>
          </a:prstGeom>
          <a:noFill/>
          <a:ln>
            <a:noFill/>
          </a:ln>
        </p:spPr>
      </p:pic>
      <p:sp>
        <p:nvSpPr>
          <p:cNvPr id="104" name="Google Shape;104;p13"/>
          <p:cNvSpPr/>
          <p:nvPr/>
        </p:nvSpPr>
        <p:spPr>
          <a:xfrm>
            <a:off x="3243675" y="611650"/>
            <a:ext cx="3150900" cy="1353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p:nvPr/>
        </p:nvSpPr>
        <p:spPr>
          <a:xfrm>
            <a:off x="0" y="1816500"/>
            <a:ext cx="1584600" cy="1510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3"/>
          <p:cNvSpPr txBox="1"/>
          <p:nvPr/>
        </p:nvSpPr>
        <p:spPr>
          <a:xfrm>
            <a:off x="4326225" y="271750"/>
            <a:ext cx="1067100" cy="3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FF0000"/>
                </a:solidFill>
                <a:latin typeface="Times New Roman"/>
                <a:ea typeface="Times New Roman"/>
                <a:cs typeface="Times New Roman"/>
                <a:sym typeface="Times New Roman"/>
              </a:rPr>
              <a:t>UPDATED</a:t>
            </a:r>
            <a:endParaRPr b="1">
              <a:solidFill>
                <a:srgbClr val="FF0000"/>
              </a:solidFill>
              <a:latin typeface="Times New Roman"/>
              <a:ea typeface="Times New Roman"/>
              <a:cs typeface="Times New Roman"/>
              <a:sym typeface="Times New Roman"/>
            </a:endParaRPr>
          </a:p>
        </p:txBody>
      </p:sp>
      <p:sp>
        <p:nvSpPr>
          <p:cNvPr id="107" name="Google Shape;107;p13"/>
          <p:cNvSpPr txBox="1"/>
          <p:nvPr/>
        </p:nvSpPr>
        <p:spPr>
          <a:xfrm>
            <a:off x="157450" y="1476600"/>
            <a:ext cx="1544700" cy="3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FF0000"/>
                </a:solidFill>
                <a:latin typeface="Times New Roman"/>
                <a:ea typeface="Times New Roman"/>
                <a:cs typeface="Times New Roman"/>
                <a:sym typeface="Times New Roman"/>
              </a:rPr>
              <a:t>UPDATED</a:t>
            </a:r>
            <a:endParaRPr b="1">
              <a:solidFill>
                <a:srgbClr val="FF0000"/>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4"/>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r>
              <a:rPr lang="en-US"/>
              <a:t>7</a:t>
            </a:r>
            <a:endParaRPr/>
          </a:p>
        </p:txBody>
      </p:sp>
      <p:sp>
        <p:nvSpPr>
          <p:cNvPr id="114" name="Google Shape;114;p14"/>
          <p:cNvSpPr txBox="1"/>
          <p:nvPr/>
        </p:nvSpPr>
        <p:spPr>
          <a:xfrm>
            <a:off x="431575" y="148575"/>
            <a:ext cx="4322700" cy="560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Software Functionality Block Diagram</a:t>
            </a:r>
            <a:endParaRPr/>
          </a:p>
          <a:p>
            <a:pPr indent="0" lvl="0" marL="0" rtl="0" algn="l">
              <a:spcBef>
                <a:spcPts val="0"/>
              </a:spcBef>
              <a:spcAft>
                <a:spcPts val="0"/>
              </a:spcAft>
              <a:buNone/>
            </a:pPr>
            <a:r>
              <a:t/>
            </a:r>
            <a:endParaRPr/>
          </a:p>
        </p:txBody>
      </p:sp>
      <p:pic>
        <p:nvPicPr>
          <p:cNvPr id="115" name="Google Shape;115;p14"/>
          <p:cNvPicPr preferRelativeResize="0"/>
          <p:nvPr/>
        </p:nvPicPr>
        <p:blipFill>
          <a:blip r:embed="rId3">
            <a:alphaModFix/>
          </a:blip>
          <a:stretch>
            <a:fillRect/>
          </a:stretch>
        </p:blipFill>
        <p:spPr>
          <a:xfrm>
            <a:off x="54788" y="375250"/>
            <a:ext cx="8852870" cy="5526399"/>
          </a:xfrm>
          <a:prstGeom prst="rect">
            <a:avLst/>
          </a:prstGeom>
          <a:noFill/>
          <a:ln>
            <a:noFill/>
          </a:ln>
        </p:spPr>
      </p:pic>
      <p:sp>
        <p:nvSpPr>
          <p:cNvPr id="116" name="Google Shape;116;p14"/>
          <p:cNvSpPr/>
          <p:nvPr/>
        </p:nvSpPr>
        <p:spPr>
          <a:xfrm>
            <a:off x="179200" y="496925"/>
            <a:ext cx="1272900" cy="17784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4"/>
          <p:cNvSpPr/>
          <p:nvPr/>
        </p:nvSpPr>
        <p:spPr>
          <a:xfrm>
            <a:off x="1565325" y="3243025"/>
            <a:ext cx="4402500" cy="958800"/>
          </a:xfrm>
          <a:prstGeom prst="rect">
            <a:avLst/>
          </a:prstGeom>
          <a:no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4"/>
          <p:cNvSpPr txBox="1"/>
          <p:nvPr/>
        </p:nvSpPr>
        <p:spPr>
          <a:xfrm>
            <a:off x="179200" y="375250"/>
            <a:ext cx="1113300" cy="3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FF0000"/>
                </a:solidFill>
                <a:latin typeface="Times New Roman"/>
                <a:ea typeface="Times New Roman"/>
                <a:cs typeface="Times New Roman"/>
                <a:sym typeface="Times New Roman"/>
              </a:rPr>
              <a:t>UPDATED</a:t>
            </a:r>
            <a:endParaRPr b="1">
              <a:solidFill>
                <a:srgbClr val="FF0000"/>
              </a:solidFill>
              <a:latin typeface="Times New Roman"/>
              <a:ea typeface="Times New Roman"/>
              <a:cs typeface="Times New Roman"/>
              <a:sym typeface="Times New Roman"/>
            </a:endParaRPr>
          </a:p>
        </p:txBody>
      </p:sp>
      <p:sp>
        <p:nvSpPr>
          <p:cNvPr id="119" name="Google Shape;119;p14"/>
          <p:cNvSpPr txBox="1"/>
          <p:nvPr/>
        </p:nvSpPr>
        <p:spPr>
          <a:xfrm>
            <a:off x="1524075" y="3861925"/>
            <a:ext cx="1218000" cy="33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a:solidFill>
                  <a:srgbClr val="FF0000"/>
                </a:solidFill>
                <a:latin typeface="Times New Roman"/>
                <a:ea typeface="Times New Roman"/>
                <a:cs typeface="Times New Roman"/>
                <a:sym typeface="Times New Roman"/>
              </a:rPr>
              <a:t>UPDATED</a:t>
            </a:r>
            <a:endParaRPr b="1">
              <a:solidFill>
                <a:srgbClr val="FF0000"/>
              </a:solidFill>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5"/>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r>
              <a:rPr lang="en-US"/>
              <a:t>8</a:t>
            </a:r>
            <a:endParaRPr/>
          </a:p>
        </p:txBody>
      </p:sp>
      <p:sp>
        <p:nvSpPr>
          <p:cNvPr id="126" name="Google Shape;126;p15"/>
          <p:cNvSpPr txBox="1"/>
          <p:nvPr/>
        </p:nvSpPr>
        <p:spPr>
          <a:xfrm>
            <a:off x="304225" y="171450"/>
            <a:ext cx="4379400" cy="53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MDR Accomplishments Overview</a:t>
            </a:r>
            <a:endParaRPr/>
          </a:p>
        </p:txBody>
      </p:sp>
      <p:sp>
        <p:nvSpPr>
          <p:cNvPr id="127" name="Google Shape;127;p15"/>
          <p:cNvSpPr txBox="1"/>
          <p:nvPr/>
        </p:nvSpPr>
        <p:spPr>
          <a:xfrm>
            <a:off x="577375" y="1273025"/>
            <a:ext cx="6645600" cy="2478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US"/>
              <a:t>Set up subsystem’s various hardware functionalities.</a:t>
            </a:r>
            <a:endParaRPr/>
          </a:p>
          <a:p>
            <a:pPr indent="-317500" lvl="0" marL="457200" rtl="0" algn="l">
              <a:spcBef>
                <a:spcPts val="0"/>
              </a:spcBef>
              <a:spcAft>
                <a:spcPts val="0"/>
              </a:spcAft>
              <a:buSzPts val="1400"/>
              <a:buAutoNum type="arabicPeriod"/>
            </a:pPr>
            <a:r>
              <a:rPr lang="en-US"/>
              <a:t>Program ESP for data reception and communication.</a:t>
            </a:r>
            <a:endParaRPr/>
          </a:p>
          <a:p>
            <a:pPr indent="-317500" lvl="0" marL="457200" rtl="0" algn="l">
              <a:spcBef>
                <a:spcPts val="0"/>
              </a:spcBef>
              <a:spcAft>
                <a:spcPts val="0"/>
              </a:spcAft>
              <a:buSzPts val="1400"/>
              <a:buAutoNum type="arabicPeriod"/>
            </a:pPr>
            <a:r>
              <a:rPr lang="en-US"/>
              <a:t>Develop AWS Backend for cloud computation and data storage.</a:t>
            </a:r>
            <a:endParaRPr/>
          </a:p>
          <a:p>
            <a:pPr indent="-317500" lvl="0" marL="457200" rtl="0" algn="l">
              <a:spcBef>
                <a:spcPts val="0"/>
              </a:spcBef>
              <a:spcAft>
                <a:spcPts val="0"/>
              </a:spcAft>
              <a:buSzPts val="1400"/>
              <a:buAutoNum type="arabicPeriod"/>
            </a:pPr>
            <a:r>
              <a:rPr lang="en-US"/>
              <a:t>Code Mobile Application for user interaction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Success in each subsystem allowed complete end to end communication, from ESP through the backend to the Mobile Application.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6"/>
          <p:cNvSpPr txBox="1"/>
          <p:nvPr>
            <p:ph idx="12" type="sldNum"/>
          </p:nvPr>
        </p:nvSpPr>
        <p:spPr>
          <a:xfrm>
            <a:off x="6774061" y="4688375"/>
            <a:ext cx="2133600" cy="2745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r>
              <a:rPr lang="en-US"/>
              <a:t>9</a:t>
            </a:r>
            <a:endParaRPr/>
          </a:p>
        </p:txBody>
      </p:sp>
      <p:sp>
        <p:nvSpPr>
          <p:cNvPr id="134" name="Google Shape;134;p16"/>
          <p:cNvSpPr txBox="1"/>
          <p:nvPr/>
        </p:nvSpPr>
        <p:spPr>
          <a:xfrm>
            <a:off x="566000" y="205175"/>
            <a:ext cx="4096500" cy="55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Brendan’s Subsystem (Backend AWS)</a:t>
            </a:r>
            <a:endParaRPr/>
          </a:p>
        </p:txBody>
      </p:sp>
      <p:sp>
        <p:nvSpPr>
          <p:cNvPr id="135" name="Google Shape;135;p16"/>
          <p:cNvSpPr txBox="1"/>
          <p:nvPr/>
        </p:nvSpPr>
        <p:spPr>
          <a:xfrm>
            <a:off x="296750" y="709050"/>
            <a:ext cx="8180100" cy="412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100">
                <a:solidFill>
                  <a:schemeClr val="dk1"/>
                </a:solidFill>
              </a:rPr>
              <a:t>Detailed Responsibilities</a:t>
            </a:r>
            <a:endParaRPr b="1" sz="1100">
              <a:solidFill>
                <a:schemeClr val="dk1"/>
              </a:solidFill>
            </a:endParaRPr>
          </a:p>
          <a:p>
            <a:pPr indent="-298450" lvl="0" marL="457200" rtl="0" algn="l">
              <a:spcBef>
                <a:spcPts val="0"/>
              </a:spcBef>
              <a:spcAft>
                <a:spcPts val="0"/>
              </a:spcAft>
              <a:buClr>
                <a:schemeClr val="dk1"/>
              </a:buClr>
              <a:buSzPts val="1100"/>
              <a:buAutoNum type="arabicPeriod"/>
            </a:pPr>
            <a:r>
              <a:rPr lang="en-US" sz="1100">
                <a:solidFill>
                  <a:schemeClr val="dk1"/>
                </a:solidFill>
              </a:rPr>
              <a:t>In charge of communication between the team and faculty, monitoring the team’s progress, and keeping the team on track and productive.</a:t>
            </a:r>
            <a:endParaRPr sz="1100">
              <a:solidFill>
                <a:schemeClr val="dk1"/>
              </a:solidFill>
            </a:endParaRPr>
          </a:p>
          <a:p>
            <a:pPr indent="-298450" lvl="0" marL="457200" rtl="0" algn="l">
              <a:spcBef>
                <a:spcPts val="0"/>
              </a:spcBef>
              <a:spcAft>
                <a:spcPts val="0"/>
              </a:spcAft>
              <a:buClr>
                <a:schemeClr val="dk1"/>
              </a:buClr>
              <a:buSzPts val="1100"/>
              <a:buAutoNum type="arabicPeriod"/>
            </a:pPr>
            <a:r>
              <a:rPr lang="en-US" sz="1100">
                <a:solidFill>
                  <a:schemeClr val="dk1"/>
                </a:solidFill>
              </a:rPr>
              <a:t>In charge of developing system’s backend with AWS, and ensuring full end to end connection.</a:t>
            </a:r>
            <a:endParaRPr sz="1100">
              <a:solidFill>
                <a:schemeClr val="dk1"/>
              </a:solidFill>
            </a:endParaRPr>
          </a:p>
          <a:p>
            <a:pPr indent="0" lvl="0" marL="45720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45720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US"/>
              <a:t>Subsystem </a:t>
            </a:r>
            <a:r>
              <a:rPr lang="en-US"/>
              <a:t>entails the AWS backend functionality for the project, which encompasses services for data storage, </a:t>
            </a:r>
            <a:r>
              <a:rPr lang="en-US"/>
              <a:t>manipulation</a:t>
            </a:r>
            <a:r>
              <a:rPr lang="en-US"/>
              <a:t> and cloud computing. Main services are as follows:</a:t>
            </a:r>
            <a:endParaRPr/>
          </a:p>
          <a:p>
            <a:pPr indent="-317500" lvl="0" marL="457200" rtl="0" algn="l">
              <a:spcBef>
                <a:spcPts val="0"/>
              </a:spcBef>
              <a:spcAft>
                <a:spcPts val="0"/>
              </a:spcAft>
              <a:buSzPts val="1400"/>
              <a:buAutoNum type="arabicPeriod"/>
            </a:pPr>
            <a:r>
              <a:rPr b="1" lang="en-US"/>
              <a:t>AWS IoT Core</a:t>
            </a:r>
            <a:endParaRPr b="1"/>
          </a:p>
          <a:p>
            <a:pPr indent="0" lvl="0" marL="457200" rtl="0" algn="l">
              <a:spcBef>
                <a:spcPts val="0"/>
              </a:spcBef>
              <a:spcAft>
                <a:spcPts val="0"/>
              </a:spcAft>
              <a:buNone/>
            </a:pPr>
            <a:r>
              <a:rPr lang="en-US"/>
              <a:t>Set up “Thing” in AWS with proper policies and rules for specific topics.</a:t>
            </a:r>
            <a:endParaRPr/>
          </a:p>
          <a:p>
            <a:pPr indent="-317500" lvl="0" marL="457200" rtl="0" algn="l">
              <a:spcBef>
                <a:spcPts val="0"/>
              </a:spcBef>
              <a:spcAft>
                <a:spcPts val="0"/>
              </a:spcAft>
              <a:buSzPts val="1400"/>
              <a:buAutoNum type="arabicPeriod"/>
            </a:pPr>
            <a:r>
              <a:rPr b="1" lang="en-US"/>
              <a:t>AWS Lambda</a:t>
            </a:r>
            <a:endParaRPr b="1"/>
          </a:p>
          <a:p>
            <a:pPr indent="0" lvl="0" marL="457200" rtl="0" algn="l">
              <a:spcBef>
                <a:spcPts val="0"/>
              </a:spcBef>
              <a:spcAft>
                <a:spcPts val="0"/>
              </a:spcAft>
              <a:buNone/>
            </a:pPr>
            <a:r>
              <a:rPr lang="en-US"/>
              <a:t>Coded dynamic javaScript functions to communicate with IoT Core and manipulate tables.</a:t>
            </a:r>
            <a:endParaRPr/>
          </a:p>
          <a:p>
            <a:pPr indent="-317500" lvl="0" marL="457200" rtl="0" algn="l">
              <a:spcBef>
                <a:spcPts val="0"/>
              </a:spcBef>
              <a:spcAft>
                <a:spcPts val="0"/>
              </a:spcAft>
              <a:buSzPts val="1400"/>
              <a:buAutoNum type="arabicPeriod"/>
            </a:pPr>
            <a:r>
              <a:rPr b="1" lang="en-US"/>
              <a:t>AWS DynamoDB</a:t>
            </a:r>
            <a:endParaRPr b="1"/>
          </a:p>
          <a:p>
            <a:pPr indent="0" lvl="0" marL="457200" rtl="0" algn="l">
              <a:spcBef>
                <a:spcPts val="0"/>
              </a:spcBef>
              <a:spcAft>
                <a:spcPts val="0"/>
              </a:spcAft>
              <a:buNone/>
            </a:pPr>
            <a:r>
              <a:rPr lang="en-US"/>
              <a:t>Created three essential tables to hold data. Includes barcodes, package logs, and mailing logs.</a:t>
            </a:r>
            <a:endParaRPr/>
          </a:p>
          <a:p>
            <a:pPr indent="-317500" lvl="0" marL="457200" rtl="0" algn="l">
              <a:spcBef>
                <a:spcPts val="0"/>
              </a:spcBef>
              <a:spcAft>
                <a:spcPts val="0"/>
              </a:spcAft>
              <a:buSzPts val="1400"/>
              <a:buAutoNum type="arabicPeriod"/>
            </a:pPr>
            <a:r>
              <a:rPr b="1" lang="en-US"/>
              <a:t>AWS AppSynch</a:t>
            </a:r>
            <a:endParaRPr b="1"/>
          </a:p>
          <a:p>
            <a:pPr indent="0" lvl="0" marL="457200" rtl="0" algn="l">
              <a:spcBef>
                <a:spcPts val="0"/>
              </a:spcBef>
              <a:spcAft>
                <a:spcPts val="0"/>
              </a:spcAft>
              <a:buNone/>
            </a:pPr>
            <a:r>
              <a:rPr lang="en-US"/>
              <a:t>Designed and programmed a GraphQL API for queries and mutations.</a:t>
            </a:r>
            <a:endParaRPr/>
          </a:p>
        </p:txBody>
      </p:sp>
      <p:cxnSp>
        <p:nvCxnSpPr>
          <p:cNvPr id="136" name="Google Shape;136;p16"/>
          <p:cNvCxnSpPr/>
          <p:nvPr/>
        </p:nvCxnSpPr>
        <p:spPr>
          <a:xfrm>
            <a:off x="1310475" y="1813300"/>
            <a:ext cx="59049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Plaza">
      <a:dk1>
        <a:srgbClr val="000000"/>
      </a:dk1>
      <a:lt1>
        <a:srgbClr val="FFFFFF"/>
      </a:lt1>
      <a:dk2>
        <a:srgbClr val="333333"/>
      </a:dk2>
      <a:lt2>
        <a:srgbClr val="CCCCCC"/>
      </a:lt2>
      <a:accent1>
        <a:srgbClr val="990000"/>
      </a:accent1>
      <a:accent2>
        <a:srgbClr val="580101"/>
      </a:accent2>
      <a:accent3>
        <a:srgbClr val="E94A00"/>
      </a:accent3>
      <a:accent4>
        <a:srgbClr val="EB8F00"/>
      </a:accent4>
      <a:accent5>
        <a:srgbClr val="A4A4A4"/>
      </a:accent5>
      <a:accent6>
        <a:srgbClr val="666666"/>
      </a:accent6>
      <a:hlink>
        <a:srgbClr val="D01010"/>
      </a:hlink>
      <a:folHlink>
        <a:srgbClr val="E6682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